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7" r:id="rId3"/>
    <p:sldId id="279" r:id="rId4"/>
    <p:sldId id="278" r:id="rId5"/>
    <p:sldId id="282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ith" initials="h" lastIdx="0" clrIdx="0">
    <p:extLst>
      <p:ext uri="{19B8F6BF-5375-455C-9EA6-DF929625EA0E}">
        <p15:presenceInfo xmlns:p15="http://schemas.microsoft.com/office/powerpoint/2012/main" userId="har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4E9E-54C0-44CC-AC2C-2BC41A94CC4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ABA3-58B4-4799-B45B-5C69145E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6F2D-B068-4F83-BA90-E190E440A9CA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1570-F7AD-48E2-B930-0A9F4DF97C40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3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584C-1668-406C-9906-6F76CDD7FD38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A971-1B4E-4F2E-8F32-E021FFD1CE2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F428-61AD-4E5E-8638-A7C5299D9787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7C01-CEED-421B-B47C-66F83EC259E7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3D9BF-10F4-4ACE-BE08-ECC0F09195EE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5EB2-C89D-4F98-B409-7FC0873EA81C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E8B1-D579-4CB0-A0B6-A188FD44A68C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7F82-D732-48A4-9817-2D525456D789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4871-0CDC-4027-AD7A-3D5F9391093A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0860-7F56-4DAF-B891-3E82A429ABFA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9CEC5-4AF1-4231-8679-6B610D32C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7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89.png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17" Type="http://schemas.openxmlformats.org/officeDocument/2006/relationships/image" Target="../media/image150.png"/><Relationship Id="rId2" Type="http://schemas.openxmlformats.org/officeDocument/2006/relationships/image" Target="../media/image135.png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13" Type="http://schemas.openxmlformats.org/officeDocument/2006/relationships/image" Target="../media/image181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12" Type="http://schemas.openxmlformats.org/officeDocument/2006/relationships/image" Target="../media/image180.png"/><Relationship Id="rId2" Type="http://schemas.openxmlformats.org/officeDocument/2006/relationships/image" Target="../media/image170.png"/><Relationship Id="rId16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5" Type="http://schemas.openxmlformats.org/officeDocument/2006/relationships/image" Target="../media/image18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Relationship Id="rId14" Type="http://schemas.openxmlformats.org/officeDocument/2006/relationships/image" Target="../media/image1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" Type="http://schemas.openxmlformats.org/officeDocument/2006/relationships/image" Target="../media/image185.png"/><Relationship Id="rId16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8.pn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4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2526" y="1207739"/>
            <a:ext cx="5982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Control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Controllers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II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9057" y="4936206"/>
            <a:ext cx="534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Alaa Kareem Mohammed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29196" y="1799345"/>
            <a:ext cx="6262804" cy="3886105"/>
            <a:chOff x="-166333" y="0"/>
            <a:chExt cx="3640091" cy="25250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79"/>
                <p:cNvSpPr txBox="1"/>
                <p:nvPr/>
              </p:nvSpPr>
              <p:spPr>
                <a:xfrm>
                  <a:off x="1276501" y="1019691"/>
                  <a:ext cx="304800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501" y="1019691"/>
                  <a:ext cx="304800" cy="269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/>
            <p:cNvCxnSpPr/>
            <p:nvPr/>
          </p:nvCxnSpPr>
          <p:spPr>
            <a:xfrm>
              <a:off x="1327364" y="681409"/>
              <a:ext cx="0" cy="10266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174841" y="681409"/>
              <a:ext cx="0" cy="102663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327364" y="1708050"/>
              <a:ext cx="84747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82456" y="350916"/>
              <a:ext cx="78038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63871" y="350916"/>
              <a:ext cx="0" cy="42190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182848" y="1658063"/>
              <a:ext cx="5967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327364" y="843141"/>
              <a:ext cx="841789" cy="94929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6"/>
            <p:cNvSpPr txBox="1"/>
            <p:nvPr/>
          </p:nvSpPr>
          <p:spPr>
            <a:xfrm>
              <a:off x="2519988" y="1308777"/>
              <a:ext cx="953770" cy="266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m, </a:t>
              </a:r>
              <a:r>
                <a:rPr lang="en-US" sz="2000" kern="12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cp</a:t>
              </a: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T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960129" y="1525223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936903" y="1256601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36903" y="1603335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653251" y="1156887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79339" y="1085506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40685" y="1052181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36903" y="1122478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95117" y="1328737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656551" y="988096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632467" y="1647464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63871" y="1327875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423120" y="1595896"/>
              <a:ext cx="192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flipH="1" flipV="1">
              <a:off x="1381835" y="937511"/>
              <a:ext cx="51627" cy="5538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61807" y="1199737"/>
              <a:ext cx="396875" cy="240648"/>
              <a:chOff x="570821" y="1200128"/>
              <a:chExt cx="453276" cy="25374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572818" y="1221706"/>
                <a:ext cx="254248" cy="232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TextBox 48"/>
              <p:cNvSpPr txBox="1"/>
              <p:nvPr/>
            </p:nvSpPr>
            <p:spPr>
              <a:xfrm>
                <a:off x="570821" y="1200128"/>
                <a:ext cx="453276" cy="231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264637" y="1984197"/>
              <a:ext cx="281636" cy="206202"/>
              <a:chOff x="1264637" y="1984197"/>
              <a:chExt cx="701253" cy="399796"/>
            </a:xfrm>
            <a:solidFill>
              <a:schemeClr val="bg1"/>
            </a:solidFill>
          </p:grpSpPr>
          <p:sp>
            <p:nvSpPr>
              <p:cNvPr id="68" name="Flowchart: Collate 67"/>
              <p:cNvSpPr/>
              <p:nvPr/>
            </p:nvSpPr>
            <p:spPr>
              <a:xfrm>
                <a:off x="1690317" y="1984197"/>
                <a:ext cx="275573" cy="399796"/>
              </a:xfrm>
              <a:prstGeom prst="flowChartCollate">
                <a:avLst/>
              </a:prstGeom>
              <a:grpFill/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Chord 68"/>
              <p:cNvSpPr/>
              <p:nvPr/>
            </p:nvSpPr>
            <p:spPr>
              <a:xfrm rot="9350613" flipH="1">
                <a:off x="1264637" y="2010734"/>
                <a:ext cx="313152" cy="315928"/>
              </a:xfrm>
              <a:prstGeom prst="chord">
                <a:avLst/>
              </a:prstGeom>
              <a:grp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 flipH="1">
                <a:off x="1484466" y="2168699"/>
                <a:ext cx="36159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 flipH="1">
              <a:off x="683190" y="2079356"/>
              <a:ext cx="55086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0249" y="1849572"/>
              <a:ext cx="0" cy="22700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1490863" y="1496213"/>
              <a:ext cx="195200" cy="59564"/>
              <a:chOff x="1490863" y="1496213"/>
              <a:chExt cx="627346" cy="126381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490863" y="1508164"/>
                <a:ext cx="315238" cy="114430"/>
                <a:chOff x="1490863" y="1508164"/>
                <a:chExt cx="315238" cy="114430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1490863" y="1508164"/>
                  <a:ext cx="16283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 flipV="1">
                  <a:off x="1656203" y="1508164"/>
                  <a:ext cx="14989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" name="Straight Connector 63"/>
              <p:cNvCxnSpPr/>
              <p:nvPr/>
            </p:nvCxnSpPr>
            <p:spPr>
              <a:xfrm flipV="1">
                <a:off x="1805744" y="1508164"/>
                <a:ext cx="162838" cy="1144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1968311" y="1496213"/>
                <a:ext cx="149898" cy="1144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1687044" y="1490581"/>
              <a:ext cx="195200" cy="59564"/>
              <a:chOff x="1687044" y="1490581"/>
              <a:chExt cx="627346" cy="126381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687044" y="1502532"/>
                <a:ext cx="315238" cy="114430"/>
                <a:chOff x="1687044" y="1502532"/>
                <a:chExt cx="315238" cy="114430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687044" y="1502532"/>
                  <a:ext cx="16283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 flipV="1">
                  <a:off x="1852384" y="1502532"/>
                  <a:ext cx="149898" cy="1144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/>
            </p:nvCxnSpPr>
            <p:spPr>
              <a:xfrm flipV="1">
                <a:off x="2001925" y="1502532"/>
                <a:ext cx="162838" cy="1144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2164492" y="1490581"/>
                <a:ext cx="149898" cy="1144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1490863" y="1550142"/>
              <a:ext cx="0" cy="7377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883579" y="1532328"/>
              <a:ext cx="0" cy="47979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91725" y="970740"/>
              <a:ext cx="68857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85365" y="1445124"/>
              <a:ext cx="0" cy="11350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79946" y="976477"/>
              <a:ext cx="428" cy="218059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44792" y="1718860"/>
              <a:ext cx="3213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78"/>
                <p:cNvSpPr txBox="1"/>
                <p:nvPr/>
              </p:nvSpPr>
              <p:spPr>
                <a:xfrm>
                  <a:off x="117817" y="0"/>
                  <a:ext cx="909955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m, </a:t>
                  </a:r>
                  <a:r>
                    <a:rPr lang="en-US" sz="2000" kern="1200" dirty="0" err="1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cp</a:t>
                  </a:r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817" y="0"/>
                  <a:ext cx="909955" cy="269875"/>
                </a:xfrm>
                <a:prstGeom prst="rect">
                  <a:avLst/>
                </a:prstGeom>
                <a:blipFill>
                  <a:blip r:embed="rId3"/>
                  <a:stretch>
                    <a:fillRect l="-4280" t="-7353" b="-220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71"/>
                <p:cNvSpPr txBox="1"/>
                <p:nvPr/>
              </p:nvSpPr>
              <p:spPr>
                <a:xfrm>
                  <a:off x="1550708" y="2141025"/>
                  <a:ext cx="327025" cy="2399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708" y="2141025"/>
                  <a:ext cx="327025" cy="239977"/>
                </a:xfrm>
                <a:prstGeom prst="rect">
                  <a:avLst/>
                </a:prstGeom>
                <a:blipFill>
                  <a:blip r:embed="rId4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H="1" flipV="1">
              <a:off x="1490935" y="2182522"/>
              <a:ext cx="0" cy="34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573761" y="1605264"/>
              <a:ext cx="299696" cy="227002"/>
              <a:chOff x="577825" y="1606176"/>
              <a:chExt cx="342286" cy="239352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77825" y="1613365"/>
                <a:ext cx="254248" cy="2321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TextBox 81"/>
              <p:cNvSpPr txBox="1"/>
              <p:nvPr/>
            </p:nvSpPr>
            <p:spPr>
              <a:xfrm>
                <a:off x="589988" y="1606176"/>
                <a:ext cx="330123" cy="23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Tc</a:t>
                </a:r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82"/>
                <p:cNvSpPr txBox="1"/>
                <p:nvPr/>
              </p:nvSpPr>
              <p:spPr>
                <a:xfrm>
                  <a:off x="-166333" y="1523179"/>
                  <a:ext cx="504825" cy="275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𝑠𝑝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6333" y="1523179"/>
                  <a:ext cx="504825" cy="275349"/>
                </a:xfrm>
                <a:prstGeom prst="rect">
                  <a:avLst/>
                </a:prstGeom>
                <a:blipFill>
                  <a:blip r:embed="rId5"/>
                  <a:stretch>
                    <a:fillRect b="-5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709892" y="2017370"/>
              <a:ext cx="89684" cy="113203"/>
              <a:chOff x="709892" y="2017370"/>
              <a:chExt cx="79421" cy="9344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flipH="1">
                <a:off x="709892" y="2017370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729618" y="2032916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898394" y="2030695"/>
              <a:ext cx="89684" cy="113203"/>
              <a:chOff x="898394" y="2030695"/>
              <a:chExt cx="79421" cy="93445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 flipH="1">
                <a:off x="898394" y="2030695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918120" y="2046241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1101146" y="2030695"/>
              <a:ext cx="89684" cy="113203"/>
              <a:chOff x="1101146" y="2030695"/>
              <a:chExt cx="79421" cy="93445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1101146" y="2030695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120872" y="2046241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637613" y="1889253"/>
              <a:ext cx="89684" cy="113203"/>
              <a:chOff x="637613" y="1889253"/>
              <a:chExt cx="79421" cy="9344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H="1">
                <a:off x="637613" y="1889253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57339" y="1904799"/>
                <a:ext cx="59695" cy="7789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1691605" y="1733488"/>
              <a:ext cx="0" cy="4601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489480" y="354975"/>
            <a:ext cx="126188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52650" y="789630"/>
            <a:ext cx="1080115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Consider the controlled heating tank that shown in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below.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Given the following information: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524935" y="1469981"/>
                <a:ext cx="6096000" cy="2272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Proportional controller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0.5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Measurement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Control valve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𝑚𝑐𝑝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𝑀𝑐𝑝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=20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35" y="1469981"/>
                <a:ext cx="6096000" cy="2272417"/>
              </a:xfrm>
              <a:prstGeom prst="rect">
                <a:avLst/>
              </a:prstGeom>
              <a:blipFill>
                <a:blip r:embed="rId6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6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58171" y="210411"/>
                <a:ext cx="11737074" cy="3832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200000"/>
                  </a:lnSpc>
                  <a:buFont typeface="+mj-lt"/>
                  <a:buAutoNum type="alphaLcPeriod"/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final value of response (T) and the offset of the system for a unit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</a:endParaRPr>
              </a:p>
              <a:p>
                <a:pPr marL="342900" lvl="0" indent="-342900" algn="just">
                  <a:lnSpc>
                    <a:spcPct val="200000"/>
                  </a:lnSpc>
                  <a:buFont typeface="+mj-lt"/>
                  <a:buAutoNum type="alphaLcPeriod"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Repeat (a) for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</a:endParaRPr>
              </a:p>
              <a:p>
                <a:pPr marL="342900" lvl="0" indent="-342900" algn="just">
                  <a:lnSpc>
                    <a:spcPct val="200000"/>
                  </a:lnSpc>
                  <a:buFont typeface="+mj-lt"/>
                  <a:buAutoNum type="alphaLcPeriod"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What is the relation between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offset and time constant of  the system.</a:t>
                </a:r>
                <a:endParaRPr lang="en-US" sz="2000" dirty="0">
                  <a:effectLst/>
                </a:endParaRPr>
              </a:p>
              <a:p>
                <a:pPr marL="342900" lvl="0" indent="-342900" algn="just">
                  <a:lnSpc>
                    <a:spcPct val="200000"/>
                  </a:lnSpc>
                  <a:buFont typeface="+mj-lt"/>
                  <a:buAutoNum type="alphaLcPeriod"/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final value of response and the offset of the system for a unit 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step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change in </a:t>
                </a:r>
                <a:endParaRPr lang="en-US" sz="20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algn="just">
                  <a:lnSpc>
                    <a:spcPct val="20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(Homework)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 Ans.: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𝟎𝟕𝟔𝟗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𝒐𝒇𝒇𝒔𝒆𝒕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𝟗𝟐𝟑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FF0000"/>
                  </a:solidFill>
                  <a:effectLst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e. Repeat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(d) for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Homework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)[Ans.: for kc=1,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𝟏𝟐𝟓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𝒐𝒇𝒇𝒔𝒆𝒕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𝟖𝟕𝟓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210411"/>
                <a:ext cx="11737074" cy="3832972"/>
              </a:xfrm>
              <a:prstGeom prst="rect">
                <a:avLst/>
              </a:prstGeom>
              <a:blipFill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4365" y="4117141"/>
            <a:ext cx="9925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365" y="4432539"/>
                <a:ext cx="237026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5" y="4432539"/>
                <a:ext cx="2370264" cy="404983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94365" y="4885794"/>
            <a:ext cx="147348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Heat balance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1678" y="5127895"/>
                <a:ext cx="346338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8" y="5127895"/>
                <a:ext cx="3463384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41678" y="5873986"/>
                <a:ext cx="2904320" cy="664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𝑀𝑐𝑝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𝑐𝑝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𝑚𝑐𝑝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78" y="5873986"/>
                <a:ext cx="2904320" cy="664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841021" y="3920846"/>
                <a:ext cx="47066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kc=2,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𝑻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𝟏𝟖𝟏𝟖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𝒐𝒇𝒇𝒔𝒆𝒕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𝟖𝟏𝟖𝟐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21" y="3920846"/>
                <a:ext cx="4706609" cy="369332"/>
              </a:xfrm>
              <a:prstGeom prst="rect">
                <a:avLst/>
              </a:prstGeom>
              <a:blipFill>
                <a:blip r:embed="rId6"/>
                <a:stretch>
                  <a:fillRect l="-1036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1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4233" y="473202"/>
                <a:ext cx="6096000" cy="24633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𝑀𝑐𝑝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𝑐𝑝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𝑚𝑐𝑝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3" y="473202"/>
                <a:ext cx="6096000" cy="2463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4233" y="3108825"/>
                <a:ext cx="6096000" cy="212288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      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3" y="3108825"/>
                <a:ext cx="6096000" cy="2122889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787857" y="5231714"/>
            <a:ext cx="300250" cy="50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998794" y="5349922"/>
            <a:ext cx="805218" cy="49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46662" y="5841242"/>
                <a:ext cx="4913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662" y="5841242"/>
                <a:ext cx="491320" cy="307777"/>
              </a:xfrm>
              <a:prstGeom prst="rect">
                <a:avLst/>
              </a:prstGeom>
              <a:blipFill>
                <a:blip r:embed="rId4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9115" y="5732060"/>
                <a:ext cx="49132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15" y="5732060"/>
                <a:ext cx="491320" cy="307777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2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96119" y="643521"/>
            <a:ext cx="967171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signal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flow block diagram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(SFBD) of the closed system is given 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below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195264" y="1812736"/>
            <a:ext cx="7662565" cy="2311708"/>
            <a:chOff x="1881365" y="1689907"/>
            <a:chExt cx="7662565" cy="2311708"/>
          </a:xfrm>
        </p:grpSpPr>
        <p:sp>
          <p:nvSpPr>
            <p:cNvPr id="5" name="TextBox 2"/>
            <p:cNvSpPr txBox="1"/>
            <p:nvPr/>
          </p:nvSpPr>
          <p:spPr>
            <a:xfrm>
              <a:off x="6204934" y="1689907"/>
              <a:ext cx="817875" cy="74948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580166" y="2798700"/>
              <a:ext cx="543876" cy="680811"/>
              <a:chOff x="3487902" y="620402"/>
              <a:chExt cx="410308" cy="455328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487902" y="620402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18"/>
                  <p:cNvSpPr txBox="1"/>
                  <p:nvPr/>
                </p:nvSpPr>
                <p:spPr>
                  <a:xfrm>
                    <a:off x="3531449" y="665032"/>
                    <a:ext cx="288811" cy="4106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31449" y="665032"/>
                    <a:ext cx="288811" cy="4106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50794" t="-115842" r="-152381" b="-1663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Arrow Connector 6"/>
            <p:cNvCxnSpPr/>
            <p:nvPr/>
          </p:nvCxnSpPr>
          <p:spPr>
            <a:xfrm flipV="1">
              <a:off x="5508685" y="2073396"/>
              <a:ext cx="683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5"/>
                <p:cNvSpPr txBox="1"/>
                <p:nvPr/>
              </p:nvSpPr>
              <p:spPr>
                <a:xfrm>
                  <a:off x="4733147" y="1764237"/>
                  <a:ext cx="85512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147" y="1764237"/>
                  <a:ext cx="85512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7"/>
            <p:cNvSpPr txBox="1"/>
            <p:nvPr/>
          </p:nvSpPr>
          <p:spPr>
            <a:xfrm>
              <a:off x="6211812" y="2676795"/>
              <a:ext cx="793785" cy="8176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8124041" y="3110006"/>
              <a:ext cx="569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5528233" y="3149001"/>
              <a:ext cx="683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2"/>
                <p:cNvSpPr txBox="1"/>
                <p:nvPr/>
              </p:nvSpPr>
              <p:spPr>
                <a:xfrm>
                  <a:off x="5989892" y="2673830"/>
                  <a:ext cx="1192695" cy="61734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0.1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9892" y="2673830"/>
                  <a:ext cx="1192695" cy="6173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3"/>
                <p:cNvSpPr txBox="1"/>
                <p:nvPr/>
              </p:nvSpPr>
              <p:spPr>
                <a:xfrm>
                  <a:off x="6099890" y="1745277"/>
                  <a:ext cx="1053398" cy="55906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9890" y="1745277"/>
                  <a:ext cx="1053398" cy="5590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4"/>
                <p:cNvSpPr txBox="1"/>
                <p:nvPr/>
              </p:nvSpPr>
              <p:spPr>
                <a:xfrm>
                  <a:off x="8811298" y="2900797"/>
                  <a:ext cx="73263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11298" y="2900797"/>
                  <a:ext cx="732632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5"/>
                <p:cNvSpPr txBox="1"/>
                <p:nvPr/>
              </p:nvSpPr>
              <p:spPr>
                <a:xfrm>
                  <a:off x="7870633" y="2458028"/>
                  <a:ext cx="2994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0633" y="2458028"/>
                  <a:ext cx="299430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6"/>
                <p:cNvSpPr txBox="1"/>
                <p:nvPr/>
              </p:nvSpPr>
              <p:spPr>
                <a:xfrm>
                  <a:off x="7239749" y="2757929"/>
                  <a:ext cx="29943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9749" y="2757929"/>
                  <a:ext cx="299430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/>
            <p:cNvSpPr/>
            <p:nvPr/>
          </p:nvSpPr>
          <p:spPr>
            <a:xfrm>
              <a:off x="4032038" y="2872123"/>
              <a:ext cx="590499" cy="4513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156607" y="2819807"/>
              <a:ext cx="455719" cy="556381"/>
              <a:chOff x="692477" y="631550"/>
              <a:chExt cx="410308" cy="43414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92477" y="631550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23"/>
                  <p:cNvSpPr txBox="1"/>
                  <p:nvPr/>
                </p:nvSpPr>
                <p:spPr>
                  <a:xfrm>
                    <a:off x="702298" y="644666"/>
                    <a:ext cx="356457" cy="4210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200" b="1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200" b="1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nary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298" y="644666"/>
                    <a:ext cx="356457" cy="4210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4615" t="-115730" r="-126154" b="-162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" name="Rectangle 18"/>
            <p:cNvSpPr/>
            <p:nvPr/>
          </p:nvSpPr>
          <p:spPr>
            <a:xfrm>
              <a:off x="5279524" y="3673261"/>
              <a:ext cx="683579" cy="3017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473028" y="3096497"/>
              <a:ext cx="6835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31"/>
                <p:cNvSpPr txBox="1"/>
                <p:nvPr/>
              </p:nvSpPr>
              <p:spPr>
                <a:xfrm>
                  <a:off x="1881365" y="2607914"/>
                  <a:ext cx="857451" cy="423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1365" y="2607914"/>
                  <a:ext cx="857451" cy="423769"/>
                </a:xfrm>
                <a:prstGeom prst="rect">
                  <a:avLst/>
                </a:prstGeom>
                <a:blipFill>
                  <a:blip r:embed="rId10"/>
                  <a:stretch>
                    <a:fillRect t="-7246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32"/>
                <p:cNvSpPr txBox="1"/>
                <p:nvPr/>
              </p:nvSpPr>
              <p:spPr>
                <a:xfrm>
                  <a:off x="2895932" y="3130721"/>
                  <a:ext cx="299430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932" y="3130721"/>
                  <a:ext cx="299430" cy="33855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33"/>
                <p:cNvSpPr txBox="1"/>
                <p:nvPr/>
              </p:nvSpPr>
              <p:spPr>
                <a:xfrm>
                  <a:off x="2800322" y="2575141"/>
                  <a:ext cx="299430" cy="3693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0322" y="2575141"/>
                  <a:ext cx="299430" cy="369333"/>
                </a:xfrm>
                <a:prstGeom prst="rect">
                  <a:avLst/>
                </a:prstGeom>
                <a:blipFill>
                  <a:blip r:embed="rId12"/>
                  <a:stretch>
                    <a:fillRect r="-122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37"/>
                <p:cNvSpPr txBox="1"/>
                <p:nvPr/>
              </p:nvSpPr>
              <p:spPr>
                <a:xfrm>
                  <a:off x="4009905" y="2872123"/>
                  <a:ext cx="5838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905" y="2872123"/>
                  <a:ext cx="583813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9"/>
                <p:cNvSpPr txBox="1"/>
                <p:nvPr/>
              </p:nvSpPr>
              <p:spPr>
                <a:xfrm>
                  <a:off x="5160706" y="3601505"/>
                  <a:ext cx="9535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706" y="3601505"/>
                  <a:ext cx="953554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V="1">
              <a:off x="6995204" y="3123581"/>
              <a:ext cx="5696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7434305" y="2427904"/>
              <a:ext cx="7497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22809" y="2056464"/>
              <a:ext cx="79754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6006333" y="3845844"/>
              <a:ext cx="24688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8101234" y="3484707"/>
              <a:ext cx="7315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601913" y="3092347"/>
              <a:ext cx="4241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931716" y="2878051"/>
              <a:ext cx="590499" cy="45130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631890" y="3110006"/>
              <a:ext cx="2848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7"/>
                <p:cNvSpPr txBox="1"/>
                <p:nvPr/>
              </p:nvSpPr>
              <p:spPr>
                <a:xfrm>
                  <a:off x="4900574" y="2885963"/>
                  <a:ext cx="5838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574" y="2885963"/>
                  <a:ext cx="583813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/>
            <p:cNvCxnSpPr/>
            <p:nvPr/>
          </p:nvCxnSpPr>
          <p:spPr>
            <a:xfrm flipH="1">
              <a:off x="3388077" y="3845844"/>
              <a:ext cx="187992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>
              <a:off x="3131100" y="3597966"/>
              <a:ext cx="5074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8632" y="4440078"/>
                <a:ext cx="6096000" cy="17486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 algn="just">
                  <a:buFont typeface="+mj-lt"/>
                  <a:buAutoNum type="alphaLcPeriod"/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Unit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 means the loop is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regulator</a:t>
                </a: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effectLst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1+ 0.5∗2∗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0.1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0.769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1.538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2" y="4440078"/>
                <a:ext cx="6096000" cy="1748620"/>
              </a:xfrm>
              <a:prstGeom prst="rect">
                <a:avLst/>
              </a:prstGeom>
              <a:blipFill>
                <a:blip r:embed="rId16"/>
                <a:stretch>
                  <a:fillRect l="-700"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9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1528" y="294337"/>
                <a:ext cx="6096000" cy="38127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0.769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1.538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=0.769 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/1.538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0.769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1.538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=0.769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8" y="294337"/>
                <a:ext cx="6096000" cy="38127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19818" y="5699056"/>
                <a:ext cx="67761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sz="24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    , </m:t>
                      </m:r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=1.538 ,       </m:t>
                      </m:r>
                      <m:r>
                        <a:rPr lang="en-US" sz="24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𝑜𝑓𝑓𝑠𝑒𝑡</m:t>
                      </m:r>
                      <m:r>
                        <a:rPr lang="en-US" sz="2400" b="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=0.769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18" y="5699056"/>
                <a:ext cx="677615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177603" y="2988355"/>
            <a:ext cx="4553552" cy="3138801"/>
            <a:chOff x="40231" y="151582"/>
            <a:chExt cx="2474259" cy="16744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7"/>
                <p:cNvSpPr txBox="1"/>
                <p:nvPr/>
              </p:nvSpPr>
              <p:spPr>
                <a:xfrm>
                  <a:off x="40231" y="151582"/>
                  <a:ext cx="536575" cy="24741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1" y="151582"/>
                  <a:ext cx="536575" cy="247412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8"/>
                <p:cNvSpPr txBox="1"/>
                <p:nvPr/>
              </p:nvSpPr>
              <p:spPr>
                <a:xfrm>
                  <a:off x="955008" y="1597668"/>
                  <a:ext cx="535305" cy="22838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008" y="1597668"/>
                  <a:ext cx="535305" cy="2283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547933" y="258490"/>
              <a:ext cx="0" cy="12088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36400" y="1465261"/>
              <a:ext cx="16149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33"/>
            <p:cNvSpPr txBox="1"/>
            <p:nvPr/>
          </p:nvSpPr>
          <p:spPr>
            <a:xfrm>
              <a:off x="1932830" y="862546"/>
              <a:ext cx="581660" cy="2474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47933" y="707623"/>
              <a:ext cx="1349455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51136" y="723601"/>
              <a:ext cx="1327380" cy="724670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51150" y="600185"/>
              <a:ext cx="615950" cy="2474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0.769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51"/>
            <p:cNvSpPr txBox="1"/>
            <p:nvPr/>
          </p:nvSpPr>
          <p:spPr>
            <a:xfrm>
              <a:off x="325433" y="1333060"/>
              <a:ext cx="293370" cy="24741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929477" y="747624"/>
              <a:ext cx="0" cy="7246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509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0585" y="591454"/>
                <a:ext cx="6096000" cy="48016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𝑭𝒐𝒓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1+1∗2∗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0.1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0.625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0.625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=0.625 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/1.25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0.625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1.25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=0.625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5" y="591454"/>
                <a:ext cx="6096000" cy="48016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93436" y="5676809"/>
                <a:ext cx="5466176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𝑭𝒐𝒓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,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      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𝒐𝒇𝒇𝒔𝒆𝒕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𝟔𝟐𝟓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6" y="5676809"/>
                <a:ext cx="5466176" cy="392993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42496" y="3084394"/>
            <a:ext cx="4299044" cy="3116569"/>
            <a:chOff x="0" y="0"/>
            <a:chExt cx="2629407" cy="1801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7"/>
                <p:cNvSpPr txBox="1"/>
                <p:nvPr/>
              </p:nvSpPr>
              <p:spPr>
                <a:xfrm>
                  <a:off x="0" y="0"/>
                  <a:ext cx="536575" cy="21346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536575" cy="21346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8"/>
                <p:cNvSpPr txBox="1"/>
                <p:nvPr/>
              </p:nvSpPr>
              <p:spPr>
                <a:xfrm>
                  <a:off x="1076233" y="1534448"/>
                  <a:ext cx="535305" cy="26682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233" y="1534448"/>
                  <a:ext cx="535305" cy="26682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547933" y="258490"/>
              <a:ext cx="0" cy="12088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36400" y="1465261"/>
              <a:ext cx="16149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33"/>
            <p:cNvSpPr txBox="1"/>
            <p:nvPr/>
          </p:nvSpPr>
          <p:spPr>
            <a:xfrm>
              <a:off x="2047747" y="862547"/>
              <a:ext cx="581660" cy="2312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47933" y="707623"/>
              <a:ext cx="1349455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51136" y="723601"/>
              <a:ext cx="1327380" cy="724670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544" y="584425"/>
              <a:ext cx="615950" cy="2312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0.625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51"/>
            <p:cNvSpPr txBox="1"/>
            <p:nvPr/>
          </p:nvSpPr>
          <p:spPr>
            <a:xfrm>
              <a:off x="251211" y="1328129"/>
              <a:ext cx="293370" cy="2312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2026302" y="704490"/>
              <a:ext cx="0" cy="72466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3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6811" y="586216"/>
                <a:ext cx="7761027" cy="4402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𝑭𝒐𝒓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1+ 2∗2∗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0.1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0.454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0.454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=0.454 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/0.91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0.454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0.91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11" y="586216"/>
                <a:ext cx="7761027" cy="44026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5175" y="5336786"/>
                <a:ext cx="6096000" cy="7808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=0.454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𝑭𝒐𝒓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, 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𝟗𝟏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,       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𝒐𝒇𝒇𝒔𝒆𝒕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𝟒𝟓𝟒</m:t>
                    </m:r>
                  </m:oMath>
                </a14:m>
                <a:r>
                  <a: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75" y="5336786"/>
                <a:ext cx="6096000" cy="780855"/>
              </a:xfrm>
              <a:prstGeom prst="rect">
                <a:avLst/>
              </a:prstGeom>
              <a:blipFill>
                <a:blip r:embed="rId3"/>
                <a:stretch>
                  <a:fillRect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300647" y="2969314"/>
            <a:ext cx="4177119" cy="3148327"/>
            <a:chOff x="0" y="0"/>
            <a:chExt cx="2319674" cy="16237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47"/>
                <p:cNvSpPr txBox="1"/>
                <p:nvPr/>
              </p:nvSpPr>
              <p:spPr>
                <a:xfrm>
                  <a:off x="63126" y="0"/>
                  <a:ext cx="429895" cy="2063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6" y="0"/>
                  <a:ext cx="429895" cy="206356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8"/>
                <p:cNvSpPr txBox="1"/>
                <p:nvPr/>
              </p:nvSpPr>
              <p:spPr>
                <a:xfrm>
                  <a:off x="875592" y="1417384"/>
                  <a:ext cx="429260" cy="2063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592" y="1417384"/>
                  <a:ext cx="429260" cy="20635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555978" y="187684"/>
              <a:ext cx="0" cy="116365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6739" y="1349292"/>
              <a:ext cx="12937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33"/>
            <p:cNvSpPr txBox="1"/>
            <p:nvPr/>
          </p:nvSpPr>
          <p:spPr>
            <a:xfrm>
              <a:off x="1757699" y="744626"/>
              <a:ext cx="561975" cy="20635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555979" y="620009"/>
              <a:ext cx="1081042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58544" y="635388"/>
              <a:ext cx="1063357" cy="697549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51"/>
                <p:cNvSpPr txBox="1"/>
                <p:nvPr/>
              </p:nvSpPr>
              <p:spPr>
                <a:xfrm>
                  <a:off x="0" y="480912"/>
                  <a:ext cx="564515" cy="2063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0.454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80912"/>
                  <a:ext cx="564515" cy="20635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51"/>
                <p:cNvSpPr txBox="1"/>
                <p:nvPr/>
              </p:nvSpPr>
              <p:spPr>
                <a:xfrm>
                  <a:off x="237442" y="1158218"/>
                  <a:ext cx="277495" cy="2063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42" y="1158218"/>
                  <a:ext cx="277495" cy="20635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1757971" y="612969"/>
              <a:ext cx="0" cy="68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34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2216" y="405600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Now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can conclude the following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918594"/>
                  </p:ext>
                </p:extLst>
              </p:nvPr>
            </p:nvGraphicFramePr>
            <p:xfrm>
              <a:off x="812216" y="968990"/>
              <a:ext cx="5496043" cy="2947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4943">
                      <a:extLst>
                        <a:ext uri="{9D8B030D-6E8A-4147-A177-3AD203B41FA5}">
                          <a16:colId xmlns:a16="http://schemas.microsoft.com/office/drawing/2014/main" val="3259045159"/>
                        </a:ext>
                      </a:extLst>
                    </a:gridCol>
                    <a:gridCol w="1733838">
                      <a:extLst>
                        <a:ext uri="{9D8B030D-6E8A-4147-A177-3AD203B41FA5}">
                          <a16:colId xmlns:a16="http://schemas.microsoft.com/office/drawing/2014/main" val="189555765"/>
                        </a:ext>
                      </a:extLst>
                    </a:gridCol>
                    <a:gridCol w="2047262">
                      <a:extLst>
                        <a:ext uri="{9D8B030D-6E8A-4147-A177-3AD203B41FA5}">
                          <a16:colId xmlns:a16="http://schemas.microsoft.com/office/drawing/2014/main" val="1687910456"/>
                        </a:ext>
                      </a:extLst>
                    </a:gridCol>
                  </a:tblGrid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𝑶𝒇𝒇𝒔𝒆𝒕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44447811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1.538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0.769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13263477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1.25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0.625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79933177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0.91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0.454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91745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4918594"/>
                  </p:ext>
                </p:extLst>
              </p:nvPr>
            </p:nvGraphicFramePr>
            <p:xfrm>
              <a:off x="812216" y="968990"/>
              <a:ext cx="5496043" cy="294768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4943">
                      <a:extLst>
                        <a:ext uri="{9D8B030D-6E8A-4147-A177-3AD203B41FA5}">
                          <a16:colId xmlns:a16="http://schemas.microsoft.com/office/drawing/2014/main" val="3259045159"/>
                        </a:ext>
                      </a:extLst>
                    </a:gridCol>
                    <a:gridCol w="1733838">
                      <a:extLst>
                        <a:ext uri="{9D8B030D-6E8A-4147-A177-3AD203B41FA5}">
                          <a16:colId xmlns:a16="http://schemas.microsoft.com/office/drawing/2014/main" val="189555765"/>
                        </a:ext>
                      </a:extLst>
                    </a:gridCol>
                    <a:gridCol w="2047262">
                      <a:extLst>
                        <a:ext uri="{9D8B030D-6E8A-4147-A177-3AD203B41FA5}">
                          <a16:colId xmlns:a16="http://schemas.microsoft.com/office/drawing/2014/main" val="1687910456"/>
                        </a:ext>
                      </a:extLst>
                    </a:gridCol>
                  </a:tblGrid>
                  <a:tr h="73692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56" t="-826" r="-222420" b="-3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947" t="-826" r="-119298" b="-3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68750" t="-826" r="-1190" b="-3024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4447811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1.538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0.769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13263477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1.25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0.625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679933177"/>
                      </a:ext>
                    </a:extLst>
                  </a:tr>
                  <a:tr h="736922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0.91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0.454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9917456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813" y="4160517"/>
                <a:ext cx="6096000" cy="2186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notice that: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will decrease the time constant of the closed system (positive effect).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buFont typeface="Symbol" panose="05050102010706020507" pitchFamily="18" charset="2"/>
                  <a:buChar char="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will decrease the value of offset  (positive effect).</a:t>
                </a:r>
                <a:endParaRPr lang="en-US" dirty="0">
                  <a:effectLst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3" y="4160517"/>
                <a:ext cx="6096000" cy="2186817"/>
              </a:xfrm>
              <a:prstGeom prst="rect">
                <a:avLst/>
              </a:prstGeom>
              <a:blipFill>
                <a:blip r:embed="rId3"/>
                <a:stretch>
                  <a:fillRect l="-800" t="-1671" r="-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299717" y="2661313"/>
            <a:ext cx="4620912" cy="3372757"/>
            <a:chOff x="-24141" y="0"/>
            <a:chExt cx="2607639" cy="1610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3"/>
                <p:cNvSpPr txBox="1"/>
                <p:nvPr/>
              </p:nvSpPr>
              <p:spPr>
                <a:xfrm>
                  <a:off x="921289" y="1392436"/>
                  <a:ext cx="522786" cy="2183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89" y="1392436"/>
                  <a:ext cx="522786" cy="2183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481941" y="189375"/>
              <a:ext cx="0" cy="115138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470682" y="1338738"/>
              <a:ext cx="1576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81941" y="617142"/>
              <a:ext cx="1317342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485066" y="632360"/>
              <a:ext cx="1295792" cy="690196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8"/>
                <p:cNvSpPr txBox="1"/>
                <p:nvPr/>
              </p:nvSpPr>
              <p:spPr>
                <a:xfrm>
                  <a:off x="0" y="478006"/>
                  <a:ext cx="522786" cy="2379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0.769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78006"/>
                  <a:ext cx="522786" cy="2379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Freeform 12"/>
            <p:cNvSpPr/>
            <p:nvPr/>
          </p:nvSpPr>
          <p:spPr>
            <a:xfrm>
              <a:off x="486620" y="750956"/>
              <a:ext cx="1240521" cy="572698"/>
            </a:xfrm>
            <a:custGeom>
              <a:avLst/>
              <a:gdLst>
                <a:gd name="connsiteX0" fmla="*/ 0 w 928185"/>
                <a:gd name="connsiteY0" fmla="*/ 490171 h 490171"/>
                <a:gd name="connsiteX1" fmla="*/ 330838 w 928185"/>
                <a:gd name="connsiteY1" fmla="*/ 163928 h 490171"/>
                <a:gd name="connsiteX2" fmla="*/ 689246 w 928185"/>
                <a:gd name="connsiteY2" fmla="*/ 21484 h 490171"/>
                <a:gd name="connsiteX3" fmla="*/ 928185 w 928185"/>
                <a:gd name="connsiteY3" fmla="*/ 3104 h 49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8185" h="490171">
                  <a:moveTo>
                    <a:pt x="0" y="490171"/>
                  </a:moveTo>
                  <a:cubicBezTo>
                    <a:pt x="107982" y="366106"/>
                    <a:pt x="215964" y="242042"/>
                    <a:pt x="330838" y="163928"/>
                  </a:cubicBezTo>
                  <a:cubicBezTo>
                    <a:pt x="445712" y="85814"/>
                    <a:pt x="589688" y="48288"/>
                    <a:pt x="689246" y="21484"/>
                  </a:cubicBezTo>
                  <a:cubicBezTo>
                    <a:pt x="788804" y="-5320"/>
                    <a:pt x="858494" y="-1108"/>
                    <a:pt x="928185" y="3104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3201" y="970588"/>
              <a:ext cx="1238378" cy="370174"/>
            </a:xfrm>
            <a:custGeom>
              <a:avLst/>
              <a:gdLst>
                <a:gd name="connsiteX0" fmla="*/ 0 w 854665"/>
                <a:gd name="connsiteY0" fmla="*/ 385978 h 385978"/>
                <a:gd name="connsiteX1" fmla="*/ 390573 w 854665"/>
                <a:gd name="connsiteY1" fmla="*/ 105685 h 385978"/>
                <a:gd name="connsiteX2" fmla="*/ 854665 w 854665"/>
                <a:gd name="connsiteY2" fmla="*/ 0 h 3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4665" h="385978">
                  <a:moveTo>
                    <a:pt x="0" y="385978"/>
                  </a:moveTo>
                  <a:cubicBezTo>
                    <a:pt x="124064" y="277996"/>
                    <a:pt x="248129" y="170015"/>
                    <a:pt x="390573" y="105685"/>
                  </a:cubicBezTo>
                  <a:cubicBezTo>
                    <a:pt x="533017" y="41355"/>
                    <a:pt x="778848" y="6893"/>
                    <a:pt x="854665" y="0"/>
                  </a:cubicBez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7"/>
                <p:cNvSpPr txBox="1"/>
                <p:nvPr/>
              </p:nvSpPr>
              <p:spPr>
                <a:xfrm>
                  <a:off x="5544" y="830436"/>
                  <a:ext cx="522786" cy="27097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0.454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4" y="830436"/>
                  <a:ext cx="522786" cy="2709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8"/>
                <p:cNvSpPr txBox="1"/>
                <p:nvPr/>
              </p:nvSpPr>
              <p:spPr>
                <a:xfrm>
                  <a:off x="-24141" y="646918"/>
                  <a:ext cx="522786" cy="25856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0.625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141" y="646918"/>
                  <a:ext cx="522786" cy="2585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 flipH="1">
              <a:off x="493201" y="758553"/>
              <a:ext cx="1317342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67810" y="963331"/>
              <a:ext cx="1317342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"/>
                <p:cNvSpPr txBox="1"/>
                <p:nvPr/>
              </p:nvSpPr>
              <p:spPr>
                <a:xfrm>
                  <a:off x="77768" y="0"/>
                  <a:ext cx="522786" cy="3452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8" y="0"/>
                  <a:ext cx="522786" cy="3452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8"/>
                <p:cNvSpPr txBox="1"/>
                <p:nvPr/>
              </p:nvSpPr>
              <p:spPr>
                <a:xfrm>
                  <a:off x="245882" y="1175863"/>
                  <a:ext cx="224799" cy="23732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882" y="1175863"/>
                  <a:ext cx="224799" cy="2373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8"/>
                <p:cNvSpPr txBox="1"/>
                <p:nvPr/>
              </p:nvSpPr>
              <p:spPr>
                <a:xfrm>
                  <a:off x="1678111" y="487190"/>
                  <a:ext cx="905387" cy="2379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.5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8111" y="487190"/>
                  <a:ext cx="905387" cy="23799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8"/>
                <p:cNvSpPr txBox="1"/>
                <p:nvPr/>
              </p:nvSpPr>
              <p:spPr>
                <a:xfrm>
                  <a:off x="1636032" y="641199"/>
                  <a:ext cx="905387" cy="26401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032" y="641199"/>
                  <a:ext cx="905387" cy="26401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8"/>
                <p:cNvSpPr txBox="1"/>
                <p:nvPr/>
              </p:nvSpPr>
              <p:spPr>
                <a:xfrm>
                  <a:off x="1593952" y="905217"/>
                  <a:ext cx="905387" cy="27064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=2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3952" y="905217"/>
                  <a:ext cx="905387" cy="27064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92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264322" y="2115403"/>
            <a:ext cx="5363571" cy="2715904"/>
            <a:chOff x="0" y="0"/>
            <a:chExt cx="3041897" cy="164516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561009" y="532223"/>
              <a:ext cx="0" cy="85984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2178308" y="523168"/>
              <a:ext cx="0" cy="859849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>
            <a:xfrm>
              <a:off x="1561009" y="1383017"/>
              <a:ext cx="62456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648508" y="169963"/>
              <a:ext cx="1040935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>
            <a:xfrm>
              <a:off x="1686357" y="165532"/>
              <a:ext cx="1271" cy="506678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" name="Freeform 9"/>
            <p:cNvSpPr/>
            <p:nvPr/>
          </p:nvSpPr>
          <p:spPr>
            <a:xfrm>
              <a:off x="1563742" y="658622"/>
              <a:ext cx="624561" cy="47532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9"/>
                <p:cNvSpPr txBox="1"/>
                <p:nvPr/>
              </p:nvSpPr>
              <p:spPr>
                <a:xfrm>
                  <a:off x="2686932" y="1245895"/>
                  <a:ext cx="354965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932" y="1245895"/>
                  <a:ext cx="354965" cy="2698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/>
            <p:nvPr/>
          </p:nvCxnSpPr>
          <p:spPr>
            <a:xfrm>
              <a:off x="1906529" y="1176115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1962490" y="1004912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1962490" y="1295316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1705208" y="921397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1562123" y="868163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>
              <a:off x="1806727" y="815921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>
            <a:xfrm>
              <a:off x="1962490" y="892579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1833886" y="1065329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>
            <a:xfrm>
              <a:off x="1599084" y="781451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1686357" y="1332275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>
              <a:off x="1599084" y="1037239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>
            <a:xfrm>
              <a:off x="1632181" y="1210340"/>
              <a:ext cx="174546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4" name="Oval 23"/>
            <p:cNvSpPr/>
            <p:nvPr/>
          </p:nvSpPr>
          <p:spPr>
            <a:xfrm flipH="1" flipV="1">
              <a:off x="1631835" y="1287253"/>
              <a:ext cx="41637" cy="47532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63694" y="1200082"/>
              <a:ext cx="415925" cy="244622"/>
              <a:chOff x="1167811" y="1201805"/>
              <a:chExt cx="458167" cy="265519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173626" y="1213179"/>
                <a:ext cx="254248" cy="23216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TextBox 59"/>
              <p:cNvSpPr txBox="1"/>
              <p:nvPr/>
            </p:nvSpPr>
            <p:spPr>
              <a:xfrm>
                <a:off x="1167811" y="1201805"/>
                <a:ext cx="458167" cy="26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LT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 rot="16200000">
              <a:off x="733150" y="173143"/>
              <a:ext cx="291620" cy="151284"/>
              <a:chOff x="733150" y="173145"/>
              <a:chExt cx="701253" cy="399796"/>
            </a:xfrm>
            <a:solidFill>
              <a:sysClr val="window" lastClr="FFFFFF"/>
            </a:solidFill>
          </p:grpSpPr>
          <p:sp>
            <p:nvSpPr>
              <p:cNvPr id="51" name="Flowchart: Collate 50"/>
              <p:cNvSpPr/>
              <p:nvPr/>
            </p:nvSpPr>
            <p:spPr>
              <a:xfrm>
                <a:off x="1158831" y="173145"/>
                <a:ext cx="275572" cy="399796"/>
              </a:xfrm>
              <a:prstGeom prst="flowChartCollate">
                <a:avLst/>
              </a:prstGeom>
              <a:grpFill/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Chord 51"/>
              <p:cNvSpPr/>
              <p:nvPr/>
            </p:nvSpPr>
            <p:spPr>
              <a:xfrm rot="9350613" flipH="1">
                <a:off x="733150" y="213727"/>
                <a:ext cx="313152" cy="315928"/>
              </a:xfrm>
              <a:prstGeom prst="chord">
                <a:avLst/>
              </a:prstGeom>
              <a:grpFill/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H="1">
                <a:off x="952980" y="385737"/>
                <a:ext cx="361596" cy="0"/>
              </a:xfrm>
              <a:prstGeom prst="line">
                <a:avLst/>
              </a:prstGeom>
              <a:grp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27" name="Straight Connector 26"/>
            <p:cNvCxnSpPr/>
            <p:nvPr/>
          </p:nvCxnSpPr>
          <p:spPr>
            <a:xfrm flipH="1">
              <a:off x="892746" y="401921"/>
              <a:ext cx="0" cy="8280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>
            <a:xfrm>
              <a:off x="456381" y="1332126"/>
              <a:ext cx="291462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32"/>
                <p:cNvSpPr txBox="1"/>
                <p:nvPr/>
              </p:nvSpPr>
              <p:spPr>
                <a:xfrm>
                  <a:off x="343024" y="0"/>
                  <a:ext cx="341630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024" y="0"/>
                  <a:ext cx="341630" cy="2698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3"/>
                <p:cNvSpPr txBox="1"/>
                <p:nvPr/>
              </p:nvSpPr>
              <p:spPr>
                <a:xfrm>
                  <a:off x="0" y="1082367"/>
                  <a:ext cx="446405" cy="2876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𝑠𝑝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082367"/>
                  <a:ext cx="446405" cy="28765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/>
            <p:cNvGrpSpPr/>
            <p:nvPr/>
          </p:nvGrpSpPr>
          <p:grpSpPr>
            <a:xfrm>
              <a:off x="761154" y="1230652"/>
              <a:ext cx="416561" cy="244621"/>
              <a:chOff x="765054" y="1232100"/>
              <a:chExt cx="458867" cy="265519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788891" y="1232100"/>
                <a:ext cx="254248" cy="232163"/>
              </a:xfrm>
              <a:prstGeom prst="ellips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TextBox 63"/>
              <p:cNvSpPr txBox="1"/>
              <p:nvPr/>
            </p:nvSpPr>
            <p:spPr>
              <a:xfrm>
                <a:off x="765054" y="1232100"/>
                <a:ext cx="458867" cy="265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LC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V="1">
              <a:off x="1402205" y="1317086"/>
              <a:ext cx="213687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017401" y="1331158"/>
              <a:ext cx="16655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>
            <a:xfrm>
              <a:off x="1834472" y="704960"/>
              <a:ext cx="5315" cy="65394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69"/>
                <p:cNvSpPr txBox="1"/>
                <p:nvPr/>
              </p:nvSpPr>
              <p:spPr>
                <a:xfrm>
                  <a:off x="1751201" y="781295"/>
                  <a:ext cx="354330" cy="269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201" y="781295"/>
                  <a:ext cx="354330" cy="2698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843480" y="427074"/>
              <a:ext cx="97060" cy="142598"/>
              <a:chOff x="843490" y="427070"/>
              <a:chExt cx="83920" cy="108000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843490" y="427070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855410" y="463070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37" name="Group 36"/>
            <p:cNvGrpSpPr/>
            <p:nvPr/>
          </p:nvGrpSpPr>
          <p:grpSpPr>
            <a:xfrm>
              <a:off x="837312" y="881801"/>
              <a:ext cx="97060" cy="142598"/>
              <a:chOff x="837322" y="881793"/>
              <a:chExt cx="83920" cy="10800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>
                <a:off x="837322" y="881793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849242" y="917793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38" name="Isosceles Triangle 37"/>
            <p:cNvSpPr/>
            <p:nvPr/>
          </p:nvSpPr>
          <p:spPr>
            <a:xfrm>
              <a:off x="2339272" y="1504980"/>
              <a:ext cx="111605" cy="140185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331301" y="1445959"/>
              <a:ext cx="124912" cy="142597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40" name="Elbow Connector 39"/>
            <p:cNvCxnSpPr/>
            <p:nvPr/>
          </p:nvCxnSpPr>
          <p:spPr>
            <a:xfrm>
              <a:off x="2020249" y="1356099"/>
              <a:ext cx="350027" cy="166170"/>
            </a:xfrm>
            <a:prstGeom prst="bentConnector3">
              <a:avLst>
                <a:gd name="adj1" fmla="val 1414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>
            <a:xfrm flipV="1">
              <a:off x="2432606" y="1448597"/>
              <a:ext cx="287805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42" name="Group 41"/>
            <p:cNvGrpSpPr/>
            <p:nvPr/>
          </p:nvGrpSpPr>
          <p:grpSpPr>
            <a:xfrm>
              <a:off x="841990" y="630671"/>
              <a:ext cx="97060" cy="142598"/>
              <a:chOff x="842000" y="630665"/>
              <a:chExt cx="83920" cy="108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842000" y="630665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853920" y="666665"/>
                <a:ext cx="72000" cy="7200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72106" y="873049"/>
                <a:ext cx="9660307" cy="167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Consider the liquid-level tank system shown in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Figure below.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Given the following data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Proportional controller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4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Measurement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Control valve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 1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6" y="873049"/>
                <a:ext cx="9660307" cy="1676741"/>
              </a:xfrm>
              <a:prstGeom prst="rect">
                <a:avLst/>
              </a:prstGeom>
              <a:blipFill>
                <a:blip r:embed="rId6"/>
                <a:stretch>
                  <a:fillRect l="-50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484513" y="348727"/>
            <a:ext cx="186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329429" y="2613669"/>
                <a:ext cx="6096000" cy="17098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Draw the signal flow block diagram SFBD.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transfer function for regulator loop.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unit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calculate the response and the offset, and sketch it.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9" y="2613669"/>
                <a:ext cx="6096000" cy="1709892"/>
              </a:xfrm>
              <a:prstGeom prst="rect">
                <a:avLst/>
              </a:prstGeom>
              <a:blipFill>
                <a:blip r:embed="rId7"/>
                <a:stretch>
                  <a:fillRect l="-600" r="-900" b="-4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27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5301" y="273088"/>
            <a:ext cx="9925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301" y="661784"/>
            <a:ext cx="26158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Material balance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= out +Accumulation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6078" y="1346843"/>
                <a:ext cx="6096000" cy="24813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𝑑𝐻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8" y="1346843"/>
                <a:ext cx="6096000" cy="24813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905301" y="4662244"/>
            <a:ext cx="170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 Regular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loop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23033" y="5031576"/>
                <a:ext cx="455143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4∗2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−0∙125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0∙125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033" y="5031576"/>
                <a:ext cx="4551438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775835" y="1897040"/>
            <a:ext cx="6421129" cy="2805299"/>
            <a:chOff x="4775835" y="1897040"/>
            <a:chExt cx="6421129" cy="2805299"/>
          </a:xfrm>
        </p:grpSpPr>
        <p:sp>
          <p:nvSpPr>
            <p:cNvPr id="7" name="TextBox 2"/>
            <p:cNvSpPr txBox="1"/>
            <p:nvPr/>
          </p:nvSpPr>
          <p:spPr>
            <a:xfrm>
              <a:off x="7972768" y="1922560"/>
              <a:ext cx="565231" cy="72505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247672" y="3499715"/>
              <a:ext cx="418227" cy="557758"/>
              <a:chOff x="2798132" y="875003"/>
              <a:chExt cx="426115" cy="51416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2813939" y="875003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5"/>
                  <p:cNvSpPr txBox="1"/>
                  <p:nvPr/>
                </p:nvSpPr>
                <p:spPr>
                  <a:xfrm>
                    <a:off x="2798132" y="891769"/>
                    <a:ext cx="297766" cy="497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2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2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9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98132" y="891769"/>
                    <a:ext cx="297766" cy="49739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8750" t="-115730" r="-170833" b="-1629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" name="Straight Arrow Connector 8"/>
            <p:cNvCxnSpPr/>
            <p:nvPr/>
          </p:nvCxnSpPr>
          <p:spPr>
            <a:xfrm flipV="1">
              <a:off x="7214386" y="2301918"/>
              <a:ext cx="6903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5"/>
                <p:cNvSpPr txBox="1"/>
                <p:nvPr/>
              </p:nvSpPr>
              <p:spPr>
                <a:xfrm>
                  <a:off x="6417967" y="2003974"/>
                  <a:ext cx="900532" cy="400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7967" y="2003974"/>
                  <a:ext cx="900532" cy="400111"/>
                </a:xfrm>
                <a:prstGeom prst="rect">
                  <a:avLst/>
                </a:prstGeom>
                <a:blipFill>
                  <a:blip r:embed="rId5"/>
                  <a:stretch>
                    <a:fillRect l="-2027"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7"/>
            <p:cNvSpPr txBox="1"/>
            <p:nvPr/>
          </p:nvSpPr>
          <p:spPr>
            <a:xfrm>
              <a:off x="8190881" y="3331774"/>
              <a:ext cx="598571" cy="79096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9665902" y="3745951"/>
              <a:ext cx="57530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>
              <a:off x="8574646" y="2301918"/>
              <a:ext cx="889898" cy="119779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2"/>
                <p:cNvSpPr txBox="1"/>
                <p:nvPr/>
              </p:nvSpPr>
              <p:spPr>
                <a:xfrm>
                  <a:off x="8135257" y="3323465"/>
                  <a:ext cx="477959" cy="6127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5257" y="3323465"/>
                  <a:ext cx="477959" cy="6127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3"/>
                <p:cNvSpPr txBox="1"/>
                <p:nvPr/>
              </p:nvSpPr>
              <p:spPr>
                <a:xfrm>
                  <a:off x="7772333" y="1897040"/>
                  <a:ext cx="852454" cy="6127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333" y="1897040"/>
                  <a:ext cx="852454" cy="61279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4"/>
                <p:cNvSpPr txBox="1"/>
                <p:nvPr/>
              </p:nvSpPr>
              <p:spPr>
                <a:xfrm>
                  <a:off x="10386185" y="3541304"/>
                  <a:ext cx="8107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6185" y="3541304"/>
                  <a:ext cx="810779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983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05106" y="3252651"/>
                  <a:ext cx="302402" cy="494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106" y="3252651"/>
                  <a:ext cx="302402" cy="49412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6478817" y="3629280"/>
              <a:ext cx="453908" cy="291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799594" y="3478935"/>
              <a:ext cx="460243" cy="577479"/>
              <a:chOff x="640590" y="863658"/>
              <a:chExt cx="410308" cy="465799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40590" y="863658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3"/>
                  <p:cNvSpPr txBox="1"/>
                  <p:nvPr/>
                </p:nvSpPr>
                <p:spPr>
                  <a:xfrm>
                    <a:off x="644219" y="924336"/>
                    <a:ext cx="288590" cy="4051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1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219" y="924336"/>
                    <a:ext cx="288590" cy="4051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7736" t="-115854" r="-139623" b="-1609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19"/>
            <p:cNvSpPr/>
            <p:nvPr/>
          </p:nvSpPr>
          <p:spPr>
            <a:xfrm>
              <a:off x="8260967" y="4370294"/>
              <a:ext cx="364025" cy="291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109228" y="3746607"/>
              <a:ext cx="6903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4"/>
                <p:cNvSpPr txBox="1"/>
                <p:nvPr/>
              </p:nvSpPr>
              <p:spPr>
                <a:xfrm>
                  <a:off x="4775835" y="3200727"/>
                  <a:ext cx="1067493" cy="423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5835" y="3200727"/>
                  <a:ext cx="1067493" cy="423770"/>
                </a:xfrm>
                <a:prstGeom prst="rect">
                  <a:avLst/>
                </a:prstGeom>
                <a:blipFill>
                  <a:blip r:embed="rId11"/>
                  <a:stretch>
                    <a:fillRect t="-571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5"/>
                <p:cNvSpPr txBox="1"/>
                <p:nvPr/>
              </p:nvSpPr>
              <p:spPr>
                <a:xfrm>
                  <a:off x="5684985" y="3910636"/>
                  <a:ext cx="302402" cy="494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4985" y="3910636"/>
                  <a:ext cx="302402" cy="49412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6"/>
                <p:cNvSpPr txBox="1"/>
                <p:nvPr/>
              </p:nvSpPr>
              <p:spPr>
                <a:xfrm>
                  <a:off x="5533909" y="3407346"/>
                  <a:ext cx="302402" cy="494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909" y="3407346"/>
                  <a:ext cx="302402" cy="49412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6932725" y="3769676"/>
              <a:ext cx="51777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259838" y="3775253"/>
              <a:ext cx="23012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9"/>
                <p:cNvSpPr txBox="1"/>
                <p:nvPr/>
              </p:nvSpPr>
              <p:spPr>
                <a:xfrm>
                  <a:off x="6405123" y="3578103"/>
                  <a:ext cx="6017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123" y="3578103"/>
                  <a:ext cx="601761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1"/>
                <p:cNvSpPr txBox="1"/>
                <p:nvPr/>
              </p:nvSpPr>
              <p:spPr>
                <a:xfrm>
                  <a:off x="8231107" y="4333007"/>
                  <a:ext cx="4013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1107" y="4333007"/>
                  <a:ext cx="401359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ctangle 30"/>
            <p:cNvSpPr/>
            <p:nvPr/>
          </p:nvSpPr>
          <p:spPr>
            <a:xfrm>
              <a:off x="7324467" y="3618686"/>
              <a:ext cx="453908" cy="2919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6"/>
                <p:cNvSpPr txBox="1"/>
                <p:nvPr/>
              </p:nvSpPr>
              <p:spPr>
                <a:xfrm>
                  <a:off x="7283179" y="3541304"/>
                  <a:ext cx="504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179" y="3541304"/>
                  <a:ext cx="50434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7778375" y="3767359"/>
              <a:ext cx="40271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8812029" y="3746739"/>
              <a:ext cx="4602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6"/>
                <p:cNvSpPr txBox="1"/>
                <p:nvPr/>
              </p:nvSpPr>
              <p:spPr>
                <a:xfrm>
                  <a:off x="8990405" y="3427104"/>
                  <a:ext cx="302402" cy="4941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405" y="3427104"/>
                  <a:ext cx="302402" cy="49412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>
              <a:off x="9982200" y="3728655"/>
              <a:ext cx="0" cy="8045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8663714" y="4533179"/>
              <a:ext cx="1280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026198" y="4529057"/>
              <a:ext cx="2194560" cy="14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024130" y="4007019"/>
              <a:ext cx="0" cy="5486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69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0585" y="510338"/>
            <a:ext cx="6096000" cy="985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Consider the following closed system: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32600" y="904164"/>
            <a:ext cx="6900145" cy="2348229"/>
            <a:chOff x="-133013" y="0"/>
            <a:chExt cx="4830131" cy="1801241"/>
          </a:xfrm>
        </p:grpSpPr>
        <p:sp>
          <p:nvSpPr>
            <p:cNvPr id="5" name="TextBox 2"/>
            <p:cNvSpPr txBox="1"/>
            <p:nvPr/>
          </p:nvSpPr>
          <p:spPr>
            <a:xfrm>
              <a:off x="2678803" y="45129"/>
              <a:ext cx="485588" cy="3958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38693" y="531533"/>
              <a:ext cx="343697" cy="335898"/>
              <a:chOff x="3438693" y="531533"/>
              <a:chExt cx="410308" cy="425333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438693" y="531533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18"/>
                  <p:cNvSpPr txBox="1"/>
                  <p:nvPr/>
                </p:nvSpPr>
                <p:spPr>
                  <a:xfrm>
                    <a:off x="3482219" y="576010"/>
                    <a:ext cx="288811" cy="319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9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219" y="576010"/>
                    <a:ext cx="288811" cy="31971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03509" t="-144444" r="-105263" b="-2370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Straight Arrow Connector 6"/>
            <p:cNvCxnSpPr/>
            <p:nvPr/>
          </p:nvCxnSpPr>
          <p:spPr>
            <a:xfrm flipV="1">
              <a:off x="2246822" y="243059"/>
              <a:ext cx="4319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5"/>
                <p:cNvSpPr txBox="1"/>
                <p:nvPr/>
              </p:nvSpPr>
              <p:spPr>
                <a:xfrm>
                  <a:off x="1776471" y="80546"/>
                  <a:ext cx="541858" cy="306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71" y="80546"/>
                  <a:ext cx="541858" cy="306910"/>
                </a:xfrm>
                <a:prstGeom prst="rect">
                  <a:avLst/>
                </a:prstGeom>
                <a:blipFill>
                  <a:blip r:embed="rId3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6"/>
                <p:cNvSpPr txBox="1"/>
                <p:nvPr/>
              </p:nvSpPr>
              <p:spPr>
                <a:xfrm>
                  <a:off x="2234469" y="917151"/>
                  <a:ext cx="505623" cy="259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4469" y="917151"/>
                  <a:ext cx="505623" cy="259692"/>
                </a:xfrm>
                <a:prstGeom prst="rect">
                  <a:avLst/>
                </a:prstGeom>
                <a:blipFill>
                  <a:blip r:embed="rId4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7"/>
            <p:cNvSpPr txBox="1"/>
            <p:nvPr/>
          </p:nvSpPr>
          <p:spPr>
            <a:xfrm>
              <a:off x="2678803" y="918587"/>
              <a:ext cx="501625" cy="43184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95661" y="694648"/>
              <a:ext cx="359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>
            <a:xfrm>
              <a:off x="3180429" y="243059"/>
              <a:ext cx="430113" cy="28847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flipV="1">
              <a:off x="3189220" y="867431"/>
              <a:ext cx="430113" cy="288474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246822" y="1167993"/>
              <a:ext cx="4319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2"/>
                <p:cNvSpPr txBox="1"/>
                <p:nvPr/>
              </p:nvSpPr>
              <p:spPr>
                <a:xfrm>
                  <a:off x="2538563" y="917020"/>
                  <a:ext cx="753712" cy="4288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563" y="917020"/>
                  <a:ext cx="753712" cy="4288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3"/>
                <p:cNvSpPr txBox="1"/>
                <p:nvPr/>
              </p:nvSpPr>
              <p:spPr>
                <a:xfrm>
                  <a:off x="2536236" y="0"/>
                  <a:ext cx="754347" cy="47354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236" y="0"/>
                  <a:ext cx="754347" cy="47354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4"/>
                <p:cNvSpPr txBox="1"/>
                <p:nvPr/>
              </p:nvSpPr>
              <p:spPr>
                <a:xfrm>
                  <a:off x="4189791" y="531533"/>
                  <a:ext cx="507327" cy="306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9791" y="531533"/>
                  <a:ext cx="507327" cy="306910"/>
                </a:xfrm>
                <a:prstGeom prst="rect">
                  <a:avLst/>
                </a:prstGeom>
                <a:blipFill>
                  <a:blip r:embed="rId7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5"/>
                <p:cNvSpPr txBox="1"/>
                <p:nvPr/>
              </p:nvSpPr>
              <p:spPr>
                <a:xfrm>
                  <a:off x="3375775" y="342397"/>
                  <a:ext cx="189222" cy="269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5775" y="342397"/>
                  <a:ext cx="189222" cy="2697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6"/>
                <p:cNvSpPr txBox="1"/>
                <p:nvPr/>
              </p:nvSpPr>
              <p:spPr>
                <a:xfrm>
                  <a:off x="3406842" y="775326"/>
                  <a:ext cx="189222" cy="269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6842" y="775326"/>
                  <a:ext cx="189222" cy="2697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/>
            <p:cNvSpPr/>
            <p:nvPr/>
          </p:nvSpPr>
          <p:spPr>
            <a:xfrm>
              <a:off x="1861309" y="994122"/>
              <a:ext cx="373160" cy="2414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73104" y="1007859"/>
              <a:ext cx="373160" cy="2277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48096" y="994121"/>
              <a:ext cx="287987" cy="287898"/>
              <a:chOff x="748096" y="994121"/>
              <a:chExt cx="410308" cy="4253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48096" y="994121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23"/>
                  <p:cNvSpPr txBox="1"/>
                  <p:nvPr/>
                </p:nvSpPr>
                <p:spPr>
                  <a:xfrm>
                    <a:off x="765276" y="997765"/>
                    <a:ext cx="288590" cy="400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7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7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276" y="997765"/>
                    <a:ext cx="288590" cy="40030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93617" t="-103448" r="-91489" b="-1482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Rectangle 22"/>
            <p:cNvSpPr/>
            <p:nvPr/>
          </p:nvSpPr>
          <p:spPr>
            <a:xfrm>
              <a:off x="2102339" y="1519540"/>
              <a:ext cx="431981" cy="2817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16115" y="1140262"/>
              <a:ext cx="4319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31"/>
                <p:cNvSpPr txBox="1"/>
                <p:nvPr/>
              </p:nvSpPr>
              <p:spPr>
                <a:xfrm>
                  <a:off x="-133013" y="745885"/>
                  <a:ext cx="674644" cy="325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3013" y="745885"/>
                  <a:ext cx="674644" cy="325059"/>
                </a:xfrm>
                <a:prstGeom prst="rect">
                  <a:avLst/>
                </a:prstGeom>
                <a:blipFill>
                  <a:blip r:embed="rId11"/>
                  <a:stretch>
                    <a:fillRect t="-7246" b="-217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32"/>
                <p:cNvSpPr txBox="1"/>
                <p:nvPr/>
              </p:nvSpPr>
              <p:spPr>
                <a:xfrm>
                  <a:off x="620515" y="1205953"/>
                  <a:ext cx="189222" cy="269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15" y="1205953"/>
                  <a:ext cx="189222" cy="26978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33"/>
                <p:cNvSpPr txBox="1"/>
                <p:nvPr/>
              </p:nvSpPr>
              <p:spPr>
                <a:xfrm>
                  <a:off x="478871" y="857477"/>
                  <a:ext cx="189222" cy="2697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71" y="857477"/>
                  <a:ext cx="189222" cy="2697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/>
            <p:cNvCxnSpPr/>
            <p:nvPr/>
          </p:nvCxnSpPr>
          <p:spPr>
            <a:xfrm>
              <a:off x="1546264" y="1155903"/>
              <a:ext cx="3239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36083" y="1155903"/>
              <a:ext cx="1439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7"/>
                <p:cNvSpPr txBox="1"/>
                <p:nvPr/>
              </p:nvSpPr>
              <p:spPr>
                <a:xfrm>
                  <a:off x="1084423" y="972783"/>
                  <a:ext cx="550521" cy="306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423" y="972783"/>
                  <a:ext cx="550521" cy="3069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8"/>
                <p:cNvSpPr txBox="1"/>
                <p:nvPr/>
              </p:nvSpPr>
              <p:spPr>
                <a:xfrm>
                  <a:off x="1794124" y="956047"/>
                  <a:ext cx="524510" cy="3069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4124" y="956047"/>
                  <a:ext cx="524510" cy="3069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9"/>
                <p:cNvSpPr txBox="1"/>
                <p:nvPr/>
              </p:nvSpPr>
              <p:spPr>
                <a:xfrm>
                  <a:off x="2059510" y="1514830"/>
                  <a:ext cx="520700" cy="283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9510" y="1514830"/>
                  <a:ext cx="520700" cy="28330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/>
            <p:cNvCxnSpPr/>
            <p:nvPr/>
          </p:nvCxnSpPr>
          <p:spPr>
            <a:xfrm>
              <a:off x="3975653" y="690657"/>
              <a:ext cx="0" cy="972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524896" y="1681081"/>
              <a:ext cx="144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512210" y="1119952"/>
              <a:ext cx="0" cy="118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918210" y="1282019"/>
              <a:ext cx="0" cy="4417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60764" y="3818524"/>
                <a:ext cx="10984923" cy="237597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unit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en-GB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find the time constant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closed loop, the final value of response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(∞)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offset. Sketch the response.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Repeat (a) for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Conclude the effect of the controller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the time constant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the offset.</a:t>
                </a:r>
                <a:endParaRPr lang="en-US" sz="2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eriod"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Repeat (a and b) for unit step change in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 point.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Homework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64" y="3818524"/>
                <a:ext cx="10984923" cy="2375971"/>
              </a:xfrm>
              <a:prstGeom prst="rect">
                <a:avLst/>
              </a:prstGeom>
              <a:blipFill>
                <a:blip r:embed="rId16"/>
                <a:stretch>
                  <a:fillRect l="-721" t="-1786" r="-776" b="-357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3398293" y="136478"/>
            <a:ext cx="301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dirty="0" smtClean="0"/>
              <a:t>حل الواجب البيتي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92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9768" y="474937"/>
                <a:ext cx="148386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68" y="474937"/>
                <a:ext cx="1483868" cy="612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14234" y="1250454"/>
                <a:ext cx="6096000" cy="19550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−0∙125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0∙125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=− 0∙125(1−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=−0∙125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Offset 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- 0.125  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4" y="1250454"/>
                <a:ext cx="6096000" cy="1955087"/>
              </a:xfrm>
              <a:prstGeom prst="rect">
                <a:avLst/>
              </a:prstGeom>
              <a:blipFill>
                <a:blip r:embed="rId3"/>
                <a:stretch>
                  <a:fillRect l="-800" b="-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043345" y="2483893"/>
            <a:ext cx="5301657" cy="2557810"/>
            <a:chOff x="-47628" y="0"/>
            <a:chExt cx="4283965" cy="15552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2"/>
                <p:cNvSpPr txBox="1"/>
                <p:nvPr/>
              </p:nvSpPr>
              <p:spPr>
                <a:xfrm>
                  <a:off x="-47628" y="1330716"/>
                  <a:ext cx="704908" cy="22457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−0.125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7628" y="1330716"/>
                  <a:ext cx="704908" cy="224574"/>
                </a:xfrm>
                <a:prstGeom prst="rect">
                  <a:avLst/>
                </a:prstGeom>
                <a:blipFill>
                  <a:blip r:embed="rId4"/>
                  <a:stretch>
                    <a:fillRect r="-41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732786" y="93933"/>
              <a:ext cx="0" cy="1440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32786" y="792108"/>
              <a:ext cx="15726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5"/>
            <p:cNvSpPr txBox="1"/>
            <p:nvPr/>
          </p:nvSpPr>
          <p:spPr>
            <a:xfrm>
              <a:off x="2743068" y="1033472"/>
              <a:ext cx="1493269" cy="224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offset= = - 0.125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741894" y="823995"/>
              <a:ext cx="1537310" cy="643526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2279204" y="823996"/>
              <a:ext cx="0" cy="6435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782888" y="1467522"/>
              <a:ext cx="1254879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3"/>
                <p:cNvSpPr txBox="1"/>
                <p:nvPr/>
              </p:nvSpPr>
              <p:spPr>
                <a:xfrm>
                  <a:off x="260942" y="647952"/>
                  <a:ext cx="521970" cy="22457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942" y="647952"/>
                  <a:ext cx="521970" cy="2245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4"/>
            <p:cNvSpPr txBox="1"/>
            <p:nvPr/>
          </p:nvSpPr>
          <p:spPr>
            <a:xfrm>
              <a:off x="353714" y="0"/>
              <a:ext cx="286385" cy="2245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9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736316" y="6356350"/>
            <a:ext cx="617484" cy="365125"/>
          </a:xfrm>
        </p:spPr>
        <p:txBody>
          <a:bodyPr/>
          <a:lstStyle/>
          <a:p>
            <a:fld id="{B679CEC5-4AF1-4231-8679-6B610D32C3E2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799" y="450509"/>
            <a:ext cx="120417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Example 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8264" y="1012012"/>
            <a:ext cx="693880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Two liquid level tanks are connected in series as shown in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below.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60074" y="1639378"/>
            <a:ext cx="6701051" cy="3527470"/>
            <a:chOff x="0" y="0"/>
            <a:chExt cx="3310895" cy="176324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7109" y="148034"/>
              <a:ext cx="87243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126900" y="146863"/>
              <a:ext cx="0" cy="2570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8"/>
                <p:cNvSpPr txBox="1"/>
                <p:nvPr/>
              </p:nvSpPr>
              <p:spPr>
                <a:xfrm>
                  <a:off x="3013080" y="1310218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080" y="1310218"/>
                  <a:ext cx="297815" cy="184615"/>
                </a:xfrm>
                <a:prstGeom prst="rect">
                  <a:avLst/>
                </a:prstGeom>
                <a:blipFill>
                  <a:blip r:embed="rId2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1320178" y="564746"/>
              <a:ext cx="146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llate 9"/>
            <p:cNvSpPr/>
            <p:nvPr/>
          </p:nvSpPr>
          <p:spPr>
            <a:xfrm rot="16200000">
              <a:off x="424934" y="77818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Chord 10"/>
            <p:cNvSpPr/>
            <p:nvPr/>
          </p:nvSpPr>
          <p:spPr>
            <a:xfrm rot="3950613" flipH="1">
              <a:off x="408139" y="197271"/>
              <a:ext cx="120158" cy="110574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414186" y="174580"/>
              <a:ext cx="90353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64904" y="314862"/>
              <a:ext cx="0" cy="97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6200000">
              <a:off x="1139996" y="1492217"/>
              <a:ext cx="1999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26"/>
                <p:cNvSpPr txBox="1"/>
                <p:nvPr/>
              </p:nvSpPr>
              <p:spPr>
                <a:xfrm>
                  <a:off x="0" y="0"/>
                  <a:ext cx="28638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286385" cy="184615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7"/>
                <p:cNvSpPr txBox="1"/>
                <p:nvPr/>
              </p:nvSpPr>
              <p:spPr>
                <a:xfrm>
                  <a:off x="1007048" y="1567926"/>
                  <a:ext cx="586105" cy="195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𝑠𝑝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048" y="1567926"/>
                  <a:ext cx="586105" cy="19532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020777" y="706913"/>
              <a:ext cx="486436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25231" y="314862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01556" y="307064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1022905" y="369177"/>
              <a:ext cx="486436" cy="21796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333469" y="661133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021644" y="465262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333469" y="476458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118403" y="678081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69135" y="586962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971035" y="401484"/>
              <a:ext cx="0" cy="2998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32"/>
                <p:cNvSpPr txBox="1"/>
                <p:nvPr/>
              </p:nvSpPr>
              <p:spPr>
                <a:xfrm>
                  <a:off x="652992" y="376359"/>
                  <a:ext cx="276860" cy="20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92" y="376359"/>
                  <a:ext cx="276860" cy="200000"/>
                </a:xfrm>
                <a:prstGeom prst="rect">
                  <a:avLst/>
                </a:prstGeom>
                <a:blipFill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2459275" y="1442797"/>
              <a:ext cx="628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96802" y="1336862"/>
              <a:ext cx="5039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101417" y="944811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594912" y="937013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2099007" y="1052762"/>
              <a:ext cx="503970" cy="21795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75608" y="1236423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420765" y="1291082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97700" y="1095211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20765" y="1106407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197947" y="1308030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127525" y="1172741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/>
            <p:nvPr/>
          </p:nvCxnSpPr>
          <p:spPr>
            <a:xfrm>
              <a:off x="1297015" y="806086"/>
              <a:ext cx="920111" cy="175733"/>
            </a:xfrm>
            <a:prstGeom prst="bentConnector3">
              <a:avLst>
                <a:gd name="adj1" fmla="val 9937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Flowchart: Collate 39"/>
            <p:cNvSpPr/>
            <p:nvPr/>
          </p:nvSpPr>
          <p:spPr>
            <a:xfrm rot="16200000">
              <a:off x="2734703" y="1379399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lowchart: Collate 40"/>
            <p:cNvSpPr/>
            <p:nvPr/>
          </p:nvSpPr>
          <p:spPr>
            <a:xfrm rot="16200000">
              <a:off x="1758646" y="742688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98"/>
                <p:cNvSpPr txBox="1"/>
                <p:nvPr/>
              </p:nvSpPr>
              <p:spPr>
                <a:xfrm>
                  <a:off x="2768387" y="690250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387" y="690250"/>
                  <a:ext cx="297815" cy="184615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Elbow Connector 42"/>
            <p:cNvCxnSpPr/>
            <p:nvPr/>
          </p:nvCxnSpPr>
          <p:spPr>
            <a:xfrm rot="10800000" flipV="1">
              <a:off x="2412999" y="813130"/>
              <a:ext cx="379956" cy="168557"/>
            </a:xfrm>
            <a:prstGeom prst="bentConnector3">
              <a:avLst>
                <a:gd name="adj1" fmla="val 10158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59275" y="1339630"/>
              <a:ext cx="0" cy="1031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97015" y="707474"/>
              <a:ext cx="0" cy="1031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105"/>
                <p:cNvSpPr txBox="1"/>
                <p:nvPr/>
              </p:nvSpPr>
              <p:spPr>
                <a:xfrm>
                  <a:off x="1088114" y="356839"/>
                  <a:ext cx="27622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14" y="356839"/>
                  <a:ext cx="276225" cy="1846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06"/>
                <p:cNvSpPr txBox="1"/>
                <p:nvPr/>
              </p:nvSpPr>
              <p:spPr>
                <a:xfrm>
                  <a:off x="2200982" y="1047083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82" y="1047083"/>
                  <a:ext cx="276860" cy="184615"/>
                </a:xfrm>
                <a:prstGeom prst="rect">
                  <a:avLst/>
                </a:prstGeom>
                <a:blipFill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107"/>
                <p:cNvSpPr txBox="1"/>
                <p:nvPr/>
              </p:nvSpPr>
              <p:spPr>
                <a:xfrm>
                  <a:off x="2612776" y="1061684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776" y="1061684"/>
                  <a:ext cx="276860" cy="1846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/>
            <p:cNvCxnSpPr/>
            <p:nvPr/>
          </p:nvCxnSpPr>
          <p:spPr>
            <a:xfrm>
              <a:off x="2651651" y="1055125"/>
              <a:ext cx="0" cy="2998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11"/>
                <p:cNvSpPr txBox="1"/>
                <p:nvPr/>
              </p:nvSpPr>
              <p:spPr>
                <a:xfrm>
                  <a:off x="2629957" y="1460795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957" y="1460795"/>
                  <a:ext cx="276860" cy="18461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112"/>
                <p:cNvSpPr txBox="1"/>
                <p:nvPr/>
              </p:nvSpPr>
              <p:spPr>
                <a:xfrm>
                  <a:off x="1666860" y="553768"/>
                  <a:ext cx="27749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60" y="553768"/>
                  <a:ext cx="277495" cy="184615"/>
                </a:xfrm>
                <a:prstGeom prst="rect">
                  <a:avLst/>
                </a:prstGeom>
                <a:blipFill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1596608" y="1141953"/>
              <a:ext cx="241159" cy="2447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TextBox 50"/>
            <p:cNvSpPr txBox="1"/>
            <p:nvPr/>
          </p:nvSpPr>
          <p:spPr>
            <a:xfrm>
              <a:off x="1617961" y="1152247"/>
              <a:ext cx="292474" cy="18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117937" y="1164514"/>
              <a:ext cx="234357" cy="2276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45"/>
            <p:cNvSpPr txBox="1"/>
            <p:nvPr/>
          </p:nvSpPr>
          <p:spPr>
            <a:xfrm>
              <a:off x="1108102" y="1181958"/>
              <a:ext cx="282320" cy="18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LC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18341" y="357081"/>
              <a:ext cx="100303" cy="82316"/>
              <a:chOff x="418341" y="357081"/>
              <a:chExt cx="100303" cy="82316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H="1">
                <a:off x="448849" y="38227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418341" y="357081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137"/>
                <p:cNvSpPr txBox="1"/>
                <p:nvPr/>
              </p:nvSpPr>
              <p:spPr>
                <a:xfrm>
                  <a:off x="1936240" y="555909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240" y="555909"/>
                  <a:ext cx="297815" cy="184615"/>
                </a:xfrm>
                <a:prstGeom prst="rect">
                  <a:avLst/>
                </a:prstGeom>
                <a:blipFill>
                  <a:blip r:embed="rId12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/>
            <p:nvPr/>
          </p:nvCxnSpPr>
          <p:spPr>
            <a:xfrm flipH="1">
              <a:off x="1812939" y="1249769"/>
              <a:ext cx="41984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351783" y="1265324"/>
              <a:ext cx="242517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57107" y="1281231"/>
              <a:ext cx="64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418973" y="560118"/>
              <a:ext cx="100303" cy="82316"/>
              <a:chOff x="418973" y="560118"/>
              <a:chExt cx="100303" cy="823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H="1">
                <a:off x="449481" y="585312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418973" y="56011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414752" y="813485"/>
              <a:ext cx="100303" cy="82316"/>
              <a:chOff x="414752" y="813485"/>
              <a:chExt cx="100303" cy="82316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H="1">
                <a:off x="445260" y="838679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414752" y="81348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577704" y="1234528"/>
              <a:ext cx="100303" cy="82316"/>
              <a:chOff x="577704" y="1234528"/>
              <a:chExt cx="100303" cy="82316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H="1">
                <a:off x="608212" y="1259722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577704" y="123452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852368" y="1245704"/>
              <a:ext cx="100303" cy="82316"/>
              <a:chOff x="852368" y="1245704"/>
              <a:chExt cx="100303" cy="82316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 flipH="1">
                <a:off x="882876" y="127089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852368" y="1245704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433725" y="1061885"/>
              <a:ext cx="77387" cy="82316"/>
              <a:chOff x="433725" y="1061885"/>
              <a:chExt cx="77387" cy="82316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 flipH="1">
                <a:off x="433725" y="1087079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41317" y="106188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71785" y="2006516"/>
                <a:ext cx="6096000" cy="19731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Given the following data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Proportional controller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Measurement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0.5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Control valve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0.5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0.5</m:t>
                    </m:r>
                  </m:oMath>
                </a14:m>
                <a:r>
                  <a:rPr lang="en-US" sz="16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(s/m</a:t>
                </a:r>
                <a:r>
                  <a:rPr lang="en-US" sz="1600" baseline="30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85" y="2006516"/>
                <a:ext cx="6096000" cy="1973104"/>
              </a:xfrm>
              <a:prstGeom prst="rect">
                <a:avLst/>
              </a:prstGeom>
              <a:blipFill>
                <a:blip r:embed="rId13"/>
                <a:stretch>
                  <a:fillRect l="-800" t="-154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345802" y="4192687"/>
                <a:ext cx="6096000" cy="28816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open loop,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Sketch the SFBD for closed system.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unit step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calculate the offset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Repeat (c)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>
                  <a:effectLst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+mj-lt"/>
                  <a:buAutoNum type="alpha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What is 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values of time constant T , damping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offset.</a:t>
                </a:r>
                <a:endParaRPr lang="en-US" dirty="0">
                  <a:effectLst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02" y="4192687"/>
                <a:ext cx="6096000" cy="2881686"/>
              </a:xfrm>
              <a:prstGeom prst="rect">
                <a:avLst/>
              </a:prstGeom>
              <a:blipFill>
                <a:blip r:embed="rId14"/>
                <a:stretch>
                  <a:fillRect l="-700" r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20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9095" y="423213"/>
            <a:ext cx="99257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095" y="953454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lphaLcPeriod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Material balance on tank 1 </a:t>
            </a:r>
            <a:endParaRPr lang="en-US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= out +Accumulation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9095" y="1668805"/>
                <a:ext cx="6096000" cy="28393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…………(∗)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5" y="1668805"/>
                <a:ext cx="6096000" cy="28393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73290" y="4662559"/>
                <a:ext cx="6096000" cy="10540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Material balance on tank 2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0" y="4662559"/>
                <a:ext cx="6096000" cy="1054006"/>
              </a:xfrm>
              <a:prstGeom prst="rect">
                <a:avLst/>
              </a:prstGeom>
              <a:blipFill>
                <a:blip r:embed="rId3"/>
                <a:stretch>
                  <a:fillRect l="-800" t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9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6687" y="145828"/>
                <a:ext cx="6096000" cy="19261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145828"/>
                <a:ext cx="6096000" cy="19261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6687" y="2071933"/>
                <a:ext cx="6096000" cy="42133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+1)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+0∙5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 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…………     (∗∗)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Substitute Eq. (*) in (**) gives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 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0∙5 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87" y="2071933"/>
                <a:ext cx="6096000" cy="4213398"/>
              </a:xfrm>
              <a:prstGeom prst="rect">
                <a:avLst/>
              </a:prstGeom>
              <a:blipFill>
                <a:blip r:embed="rId3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1433015" y="6285331"/>
            <a:ext cx="204716" cy="25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104" y="6340375"/>
                <a:ext cx="5595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04" y="6340375"/>
                <a:ext cx="559558" cy="276999"/>
              </a:xfrm>
              <a:prstGeom prst="rect">
                <a:avLst/>
              </a:prstGeom>
              <a:blipFill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02758" y="6297231"/>
                <a:ext cx="5595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58" y="6297231"/>
                <a:ext cx="559558" cy="276999"/>
              </a:xfrm>
              <a:prstGeom prst="rect">
                <a:avLst/>
              </a:prstGeom>
              <a:blipFill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3138985" y="6182342"/>
            <a:ext cx="163773" cy="229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0074" y="1666673"/>
            <a:ext cx="6701051" cy="3527470"/>
            <a:chOff x="0" y="0"/>
            <a:chExt cx="3310895" cy="176324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57109" y="148034"/>
              <a:ext cx="872437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126900" y="146863"/>
              <a:ext cx="0" cy="2570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8"/>
                <p:cNvSpPr txBox="1"/>
                <p:nvPr/>
              </p:nvSpPr>
              <p:spPr>
                <a:xfrm>
                  <a:off x="3013080" y="1310218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080" y="1310218"/>
                  <a:ext cx="297815" cy="184615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320178" y="564746"/>
              <a:ext cx="146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Collate 18"/>
            <p:cNvSpPr/>
            <p:nvPr/>
          </p:nvSpPr>
          <p:spPr>
            <a:xfrm rot="16200000">
              <a:off x="424934" y="77818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Chord 19"/>
            <p:cNvSpPr/>
            <p:nvPr/>
          </p:nvSpPr>
          <p:spPr>
            <a:xfrm rot="3950613" flipH="1">
              <a:off x="408139" y="197271"/>
              <a:ext cx="120158" cy="110574"/>
            </a:xfrm>
            <a:prstGeom prst="chord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6200000" flipH="1">
              <a:off x="414186" y="174580"/>
              <a:ext cx="90353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64904" y="314862"/>
              <a:ext cx="0" cy="97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>
              <a:off x="1139996" y="1492217"/>
              <a:ext cx="1999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6"/>
                <p:cNvSpPr txBox="1"/>
                <p:nvPr/>
              </p:nvSpPr>
              <p:spPr>
                <a:xfrm>
                  <a:off x="0" y="0"/>
                  <a:ext cx="28638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286385" cy="184615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7"/>
                <p:cNvSpPr txBox="1"/>
                <p:nvPr/>
              </p:nvSpPr>
              <p:spPr>
                <a:xfrm>
                  <a:off x="1007048" y="1567926"/>
                  <a:ext cx="586105" cy="1953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𝑠𝑝</m:t>
                            </m:r>
                          </m:sub>
                        </m:sSub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048" y="1567926"/>
                  <a:ext cx="586105" cy="195320"/>
                </a:xfrm>
                <a:prstGeom prst="rect">
                  <a:avLst/>
                </a:prstGeom>
                <a:blipFill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/>
            <p:nvPr/>
          </p:nvCxnSpPr>
          <p:spPr>
            <a:xfrm>
              <a:off x="1020777" y="706913"/>
              <a:ext cx="486436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25231" y="314862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501556" y="307064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1022905" y="369177"/>
              <a:ext cx="486436" cy="21796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33469" y="661133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21644" y="465262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333469" y="476458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18403" y="678081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69135" y="586962"/>
              <a:ext cx="1359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71035" y="401484"/>
              <a:ext cx="0" cy="2998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2"/>
                <p:cNvSpPr txBox="1"/>
                <p:nvPr/>
              </p:nvSpPr>
              <p:spPr>
                <a:xfrm>
                  <a:off x="652992" y="376359"/>
                  <a:ext cx="276860" cy="20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92" y="376359"/>
                  <a:ext cx="276860" cy="2000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/>
            <p:nvPr/>
          </p:nvCxnSpPr>
          <p:spPr>
            <a:xfrm flipV="1">
              <a:off x="2459275" y="1442797"/>
              <a:ext cx="628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96802" y="1336862"/>
              <a:ext cx="50397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101417" y="944811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4912" y="937013"/>
              <a:ext cx="0" cy="39428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2099007" y="1052762"/>
              <a:ext cx="503970" cy="21795"/>
            </a:xfrm>
            <a:custGeom>
              <a:avLst/>
              <a:gdLst>
                <a:gd name="connsiteX0" fmla="*/ 0 w 718138"/>
                <a:gd name="connsiteY0" fmla="*/ 84770 h 89230"/>
                <a:gd name="connsiteX1" fmla="*/ 71368 w 718138"/>
                <a:gd name="connsiteY1" fmla="*/ 21 h 89230"/>
                <a:gd name="connsiteX2" fmla="*/ 138275 w 718138"/>
                <a:gd name="connsiteY2" fmla="*/ 75849 h 89230"/>
                <a:gd name="connsiteX3" fmla="*/ 227485 w 718138"/>
                <a:gd name="connsiteY3" fmla="*/ 13402 h 89230"/>
                <a:gd name="connsiteX4" fmla="*/ 281011 w 718138"/>
                <a:gd name="connsiteY4" fmla="*/ 66928 h 89230"/>
                <a:gd name="connsiteX5" fmla="*/ 374681 w 718138"/>
                <a:gd name="connsiteY5" fmla="*/ 17863 h 89230"/>
                <a:gd name="connsiteX6" fmla="*/ 414825 w 718138"/>
                <a:gd name="connsiteY6" fmla="*/ 75849 h 89230"/>
                <a:gd name="connsiteX7" fmla="*/ 499574 w 718138"/>
                <a:gd name="connsiteY7" fmla="*/ 22323 h 89230"/>
                <a:gd name="connsiteX8" fmla="*/ 562021 w 718138"/>
                <a:gd name="connsiteY8" fmla="*/ 80309 h 89230"/>
                <a:gd name="connsiteX9" fmla="*/ 655692 w 718138"/>
                <a:gd name="connsiteY9" fmla="*/ 22323 h 89230"/>
                <a:gd name="connsiteX10" fmla="*/ 718138 w 718138"/>
                <a:gd name="connsiteY10" fmla="*/ 89230 h 89230"/>
                <a:gd name="connsiteX11" fmla="*/ 718138 w 718138"/>
                <a:gd name="connsiteY11" fmla="*/ 89230 h 89230"/>
                <a:gd name="connsiteX12" fmla="*/ 718138 w 718138"/>
                <a:gd name="connsiteY12" fmla="*/ 89230 h 8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38" h="89230">
                  <a:moveTo>
                    <a:pt x="0" y="84770"/>
                  </a:moveTo>
                  <a:cubicBezTo>
                    <a:pt x="24161" y="43139"/>
                    <a:pt x="48322" y="1508"/>
                    <a:pt x="71368" y="21"/>
                  </a:cubicBezTo>
                  <a:cubicBezTo>
                    <a:pt x="94414" y="-1466"/>
                    <a:pt x="112256" y="73619"/>
                    <a:pt x="138275" y="75849"/>
                  </a:cubicBezTo>
                  <a:cubicBezTo>
                    <a:pt x="164294" y="78079"/>
                    <a:pt x="203696" y="14889"/>
                    <a:pt x="227485" y="13402"/>
                  </a:cubicBezTo>
                  <a:cubicBezTo>
                    <a:pt x="251274" y="11915"/>
                    <a:pt x="256478" y="66185"/>
                    <a:pt x="281011" y="66928"/>
                  </a:cubicBezTo>
                  <a:cubicBezTo>
                    <a:pt x="305544" y="67671"/>
                    <a:pt x="352379" y="16376"/>
                    <a:pt x="374681" y="17863"/>
                  </a:cubicBezTo>
                  <a:cubicBezTo>
                    <a:pt x="396983" y="19350"/>
                    <a:pt x="394010" y="75106"/>
                    <a:pt x="414825" y="75849"/>
                  </a:cubicBezTo>
                  <a:cubicBezTo>
                    <a:pt x="435640" y="76592"/>
                    <a:pt x="475041" y="21580"/>
                    <a:pt x="499574" y="22323"/>
                  </a:cubicBezTo>
                  <a:cubicBezTo>
                    <a:pt x="524107" y="23066"/>
                    <a:pt x="536001" y="80309"/>
                    <a:pt x="562021" y="80309"/>
                  </a:cubicBezTo>
                  <a:cubicBezTo>
                    <a:pt x="588041" y="80309"/>
                    <a:pt x="629673" y="20836"/>
                    <a:pt x="655692" y="22323"/>
                  </a:cubicBezTo>
                  <a:cubicBezTo>
                    <a:pt x="681711" y="23810"/>
                    <a:pt x="718138" y="89230"/>
                    <a:pt x="718138" y="89230"/>
                  </a:cubicBezTo>
                  <a:lnTo>
                    <a:pt x="718138" y="89230"/>
                  </a:lnTo>
                  <a:lnTo>
                    <a:pt x="718138" y="89230"/>
                  </a:ln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375608" y="1236423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20765" y="1291082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97700" y="1095211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420765" y="1106407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197947" y="1308030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27525" y="1172741"/>
              <a:ext cx="1408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>
              <a:off x="1297015" y="806086"/>
              <a:ext cx="920111" cy="175733"/>
            </a:xfrm>
            <a:prstGeom prst="bentConnector3">
              <a:avLst>
                <a:gd name="adj1" fmla="val 99378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Flowchart: Collate 48"/>
            <p:cNvSpPr/>
            <p:nvPr/>
          </p:nvSpPr>
          <p:spPr>
            <a:xfrm rot="16200000">
              <a:off x="2734703" y="1379399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lowchart: Collate 49"/>
            <p:cNvSpPr/>
            <p:nvPr/>
          </p:nvSpPr>
          <p:spPr>
            <a:xfrm rot="16200000">
              <a:off x="1758646" y="742688"/>
              <a:ext cx="68858" cy="126795"/>
            </a:xfrm>
            <a:prstGeom prst="flowChartCollate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98"/>
                <p:cNvSpPr txBox="1"/>
                <p:nvPr/>
              </p:nvSpPr>
              <p:spPr>
                <a:xfrm>
                  <a:off x="2768387" y="690250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387" y="690250"/>
                  <a:ext cx="297815" cy="184615"/>
                </a:xfrm>
                <a:prstGeom prst="rect">
                  <a:avLst/>
                </a:prstGeom>
                <a:blipFill>
                  <a:blip r:embed="rId1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Elbow Connector 51"/>
            <p:cNvCxnSpPr/>
            <p:nvPr/>
          </p:nvCxnSpPr>
          <p:spPr>
            <a:xfrm rot="10800000" flipV="1">
              <a:off x="2412999" y="813130"/>
              <a:ext cx="379956" cy="168557"/>
            </a:xfrm>
            <a:prstGeom prst="bentConnector3">
              <a:avLst>
                <a:gd name="adj1" fmla="val 10158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459275" y="1339630"/>
              <a:ext cx="0" cy="1031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97015" y="707474"/>
              <a:ext cx="0" cy="10316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105"/>
                <p:cNvSpPr txBox="1"/>
                <p:nvPr/>
              </p:nvSpPr>
              <p:spPr>
                <a:xfrm>
                  <a:off x="1088114" y="356839"/>
                  <a:ext cx="27622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8114" y="356839"/>
                  <a:ext cx="276225" cy="184615"/>
                </a:xfrm>
                <a:prstGeom prst="rect">
                  <a:avLst/>
                </a:prstGeom>
                <a:blipFill>
                  <a:blip r:embed="rId1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106"/>
                <p:cNvSpPr txBox="1"/>
                <p:nvPr/>
              </p:nvSpPr>
              <p:spPr>
                <a:xfrm>
                  <a:off x="2200982" y="1047083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0982" y="1047083"/>
                  <a:ext cx="276860" cy="18461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107"/>
                <p:cNvSpPr txBox="1"/>
                <p:nvPr/>
              </p:nvSpPr>
              <p:spPr>
                <a:xfrm>
                  <a:off x="2612776" y="1061684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776" y="1061684"/>
                  <a:ext cx="276860" cy="184615"/>
                </a:xfrm>
                <a:prstGeom prst="rect">
                  <a:avLst/>
                </a:prstGeom>
                <a:blipFill>
                  <a:blip r:embed="rId1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Arrow Connector 57"/>
            <p:cNvCxnSpPr/>
            <p:nvPr/>
          </p:nvCxnSpPr>
          <p:spPr>
            <a:xfrm>
              <a:off x="2651651" y="1055125"/>
              <a:ext cx="0" cy="29986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111"/>
                <p:cNvSpPr txBox="1"/>
                <p:nvPr/>
              </p:nvSpPr>
              <p:spPr>
                <a:xfrm>
                  <a:off x="2629957" y="1460795"/>
                  <a:ext cx="276860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957" y="1460795"/>
                  <a:ext cx="276860" cy="184615"/>
                </a:xfrm>
                <a:prstGeom prst="rect">
                  <a:avLst/>
                </a:prstGeom>
                <a:blipFill>
                  <a:blip r:embed="rId1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112"/>
                <p:cNvSpPr txBox="1"/>
                <p:nvPr/>
              </p:nvSpPr>
              <p:spPr>
                <a:xfrm>
                  <a:off x="1666860" y="553768"/>
                  <a:ext cx="27749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860" y="553768"/>
                  <a:ext cx="277495" cy="1846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Oval 60"/>
            <p:cNvSpPr/>
            <p:nvPr/>
          </p:nvSpPr>
          <p:spPr>
            <a:xfrm>
              <a:off x="1596608" y="1141953"/>
              <a:ext cx="241159" cy="24476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TextBox 50"/>
            <p:cNvSpPr txBox="1"/>
            <p:nvPr/>
          </p:nvSpPr>
          <p:spPr>
            <a:xfrm>
              <a:off x="1617961" y="1152247"/>
              <a:ext cx="292474" cy="18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LT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117937" y="1164514"/>
              <a:ext cx="234357" cy="22763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TextBox 45"/>
            <p:cNvSpPr txBox="1"/>
            <p:nvPr/>
          </p:nvSpPr>
          <p:spPr>
            <a:xfrm>
              <a:off x="1108102" y="1181958"/>
              <a:ext cx="282320" cy="184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LC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18341" y="357081"/>
              <a:ext cx="100303" cy="82316"/>
              <a:chOff x="418341" y="357081"/>
              <a:chExt cx="100303" cy="82316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flipH="1">
                <a:off x="448849" y="38227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418341" y="357081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137"/>
                <p:cNvSpPr txBox="1"/>
                <p:nvPr/>
              </p:nvSpPr>
              <p:spPr>
                <a:xfrm>
                  <a:off x="1936240" y="555909"/>
                  <a:ext cx="297815" cy="184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240" y="555909"/>
                  <a:ext cx="297815" cy="184615"/>
                </a:xfrm>
                <a:prstGeom prst="rect">
                  <a:avLst/>
                </a:prstGeom>
                <a:blipFill>
                  <a:blip r:embed="rId1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/>
            <p:cNvCxnSpPr/>
            <p:nvPr/>
          </p:nvCxnSpPr>
          <p:spPr>
            <a:xfrm flipH="1">
              <a:off x="1812939" y="1249769"/>
              <a:ext cx="41984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1351783" y="1265324"/>
              <a:ext cx="242517" cy="0"/>
            </a:xfrm>
            <a:prstGeom prst="line">
              <a:avLst/>
            </a:prstGeom>
            <a:ln w="952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7107" y="1281231"/>
              <a:ext cx="64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418973" y="560118"/>
              <a:ext cx="100303" cy="82316"/>
              <a:chOff x="418973" y="560118"/>
              <a:chExt cx="100303" cy="82316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flipH="1">
                <a:off x="449481" y="585312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418973" y="56011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414752" y="813485"/>
              <a:ext cx="100303" cy="82316"/>
              <a:chOff x="414752" y="813485"/>
              <a:chExt cx="100303" cy="82316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 flipH="1">
                <a:off x="445260" y="838679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414752" y="81348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577704" y="1234528"/>
              <a:ext cx="100303" cy="82316"/>
              <a:chOff x="577704" y="1234528"/>
              <a:chExt cx="100303" cy="82316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H="1">
                <a:off x="608212" y="1259722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577704" y="123452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/>
            <p:cNvGrpSpPr/>
            <p:nvPr/>
          </p:nvGrpSpPr>
          <p:grpSpPr>
            <a:xfrm>
              <a:off x="852368" y="1245704"/>
              <a:ext cx="100303" cy="82316"/>
              <a:chOff x="852368" y="1245704"/>
              <a:chExt cx="100303" cy="82316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>
                <a:off x="882876" y="1270898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852368" y="1245704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433725" y="1061885"/>
              <a:ext cx="77387" cy="82316"/>
              <a:chOff x="433725" y="1061885"/>
              <a:chExt cx="77387" cy="82316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flipH="1">
                <a:off x="433725" y="1087079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441317" y="1061885"/>
                <a:ext cx="69795" cy="57122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058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0124" y="3485010"/>
                <a:ext cx="3031599" cy="685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07000"/>
                  </a:lnSpc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For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unit step change in load </a:t>
                </a:r>
                <a:endParaRPr lang="en-US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07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24" y="3485010"/>
                <a:ext cx="3031599" cy="685059"/>
              </a:xfrm>
              <a:prstGeom prst="rect">
                <a:avLst/>
              </a:prstGeom>
              <a:blipFill>
                <a:blip r:embed="rId2"/>
                <a:stretch>
                  <a:fillRect l="-1811" t="-5357" r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45407" y="4170069"/>
                <a:ext cx="4670381" cy="1100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0∙5 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∗0∙5∗0∙5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∗0.5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7" y="4170069"/>
                <a:ext cx="4670381" cy="11003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95454" y="4157694"/>
                <a:ext cx="5084982" cy="11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0∙5 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+0∙125 (10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0.22 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0.44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+0.88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54" y="4157694"/>
                <a:ext cx="5084982" cy="11075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1970" y="5632423"/>
                <a:ext cx="3079753" cy="634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0.22 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0.44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+0.88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0" y="5632423"/>
                <a:ext cx="3079753" cy="634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026697" y="682388"/>
            <a:ext cx="6465712" cy="2572322"/>
            <a:chOff x="5026697" y="682388"/>
            <a:chExt cx="6465712" cy="2572322"/>
          </a:xfrm>
        </p:grpSpPr>
        <p:sp>
          <p:nvSpPr>
            <p:cNvPr id="4" name="TextBox 2"/>
            <p:cNvSpPr txBox="1"/>
            <p:nvPr/>
          </p:nvSpPr>
          <p:spPr>
            <a:xfrm>
              <a:off x="8457297" y="682388"/>
              <a:ext cx="813657" cy="66761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784623" y="2119224"/>
              <a:ext cx="408148" cy="440219"/>
              <a:chOff x="2941480" y="852223"/>
              <a:chExt cx="410842" cy="44072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942014" y="867616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2941480" y="852223"/>
                    <a:ext cx="297766" cy="3965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1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1480" y="852223"/>
                    <a:ext cx="297766" cy="39657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8980" t="-146154" r="-148980" b="-2292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Arrow Connector 5"/>
            <p:cNvCxnSpPr/>
            <p:nvPr/>
          </p:nvCxnSpPr>
          <p:spPr>
            <a:xfrm flipV="1">
              <a:off x="7688352" y="1047389"/>
              <a:ext cx="6987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5"/>
                <p:cNvSpPr txBox="1"/>
                <p:nvPr/>
              </p:nvSpPr>
              <p:spPr>
                <a:xfrm>
                  <a:off x="6930398" y="719107"/>
                  <a:ext cx="911498" cy="536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398" y="719107"/>
                  <a:ext cx="911498" cy="536980"/>
                </a:xfrm>
                <a:prstGeom prst="rect">
                  <a:avLst/>
                </a:prstGeom>
                <a:blipFill>
                  <a:blip r:embed="rId7"/>
                  <a:stretch>
                    <a:fillRect t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10192771" y="2361328"/>
              <a:ext cx="58231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Elbow Connector 8"/>
            <p:cNvCxnSpPr/>
            <p:nvPr/>
          </p:nvCxnSpPr>
          <p:spPr>
            <a:xfrm>
              <a:off x="9290190" y="1064512"/>
              <a:ext cx="698772" cy="109245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13"/>
                <p:cNvSpPr txBox="1"/>
                <p:nvPr/>
              </p:nvSpPr>
              <p:spPr>
                <a:xfrm>
                  <a:off x="8434885" y="682388"/>
                  <a:ext cx="777529" cy="62292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0.5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4885" y="682388"/>
                  <a:ext cx="777529" cy="62292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4"/>
                <p:cNvSpPr txBox="1"/>
                <p:nvPr/>
              </p:nvSpPr>
              <p:spPr>
                <a:xfrm>
                  <a:off x="10491984" y="1898110"/>
                  <a:ext cx="10004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1984" y="1898110"/>
                  <a:ext cx="100042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6"/>
                <p:cNvSpPr txBox="1"/>
                <p:nvPr/>
              </p:nvSpPr>
              <p:spPr>
                <a:xfrm>
                  <a:off x="10056356" y="1899041"/>
                  <a:ext cx="30608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6356" y="1899041"/>
                  <a:ext cx="306085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6966876" y="2253899"/>
              <a:ext cx="459436" cy="3471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74414" y="2115466"/>
              <a:ext cx="470819" cy="537145"/>
              <a:chOff x="771373" y="849994"/>
              <a:chExt cx="414686" cy="47054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775751" y="849994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71373" y="880560"/>
                    <a:ext cx="267937" cy="4399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1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1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1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373" y="880560"/>
                    <a:ext cx="267937" cy="43997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46000" t="-115854" r="-148000" b="-1609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Rectangle 14"/>
            <p:cNvSpPr/>
            <p:nvPr/>
          </p:nvSpPr>
          <p:spPr>
            <a:xfrm>
              <a:off x="8683153" y="2936209"/>
              <a:ext cx="456036" cy="2688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580611" y="2361932"/>
              <a:ext cx="6987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4"/>
                <p:cNvSpPr txBox="1"/>
                <p:nvPr/>
              </p:nvSpPr>
              <p:spPr>
                <a:xfrm>
                  <a:off x="5026697" y="1819950"/>
                  <a:ext cx="929042" cy="390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sub>
                      </m:sSub>
                    </m:oMath>
                  </a14:m>
                  <a:r>
                    <a:rPr lang="en-US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6697" y="1819950"/>
                  <a:ext cx="929042" cy="390747"/>
                </a:xfrm>
                <a:prstGeom prst="rect">
                  <a:avLst/>
                </a:prstGeom>
                <a:blipFill>
                  <a:blip r:embed="rId12"/>
                  <a:stretch>
                    <a:fillRect t="-7813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25"/>
                <p:cNvSpPr txBox="1"/>
                <p:nvPr/>
              </p:nvSpPr>
              <p:spPr>
                <a:xfrm>
                  <a:off x="6018497" y="2395906"/>
                  <a:ext cx="306085" cy="454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497" y="2395906"/>
                  <a:ext cx="306085" cy="45498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6"/>
                <p:cNvSpPr txBox="1"/>
                <p:nvPr/>
              </p:nvSpPr>
              <p:spPr>
                <a:xfrm>
                  <a:off x="5876134" y="1842982"/>
                  <a:ext cx="306085" cy="4549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6134" y="1842982"/>
                  <a:ext cx="306085" cy="45498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7426313" y="2383172"/>
              <a:ext cx="52407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745231" y="2388309"/>
              <a:ext cx="23292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31"/>
                <p:cNvSpPr txBox="1"/>
                <p:nvPr/>
              </p:nvSpPr>
              <p:spPr>
                <a:xfrm>
                  <a:off x="8666673" y="2885378"/>
                  <a:ext cx="4540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673" y="2885378"/>
                  <a:ext cx="454092" cy="369332"/>
                </a:xfrm>
                <a:prstGeom prst="rect">
                  <a:avLst/>
                </a:prstGeom>
                <a:blipFill>
                  <a:blip r:embed="rId15"/>
                  <a:stretch>
                    <a:fillRect r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7673362" y="2246625"/>
              <a:ext cx="459436" cy="376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36"/>
                <p:cNvSpPr txBox="1"/>
                <p:nvPr/>
              </p:nvSpPr>
              <p:spPr>
                <a:xfrm>
                  <a:off x="7638785" y="2200868"/>
                  <a:ext cx="51048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8785" y="2200868"/>
                  <a:ext cx="51048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/>
            <p:cNvCxnSpPr/>
            <p:nvPr/>
          </p:nvCxnSpPr>
          <p:spPr>
            <a:xfrm>
              <a:off x="8132799" y="2381037"/>
              <a:ext cx="40761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9476997" y="2362053"/>
              <a:ext cx="29115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39"/>
            <p:cNvSpPr txBox="1"/>
            <p:nvPr/>
          </p:nvSpPr>
          <p:spPr>
            <a:xfrm>
              <a:off x="8534036" y="1989663"/>
              <a:ext cx="971903" cy="823351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40"/>
                <p:cNvSpPr txBox="1"/>
                <p:nvPr/>
              </p:nvSpPr>
              <p:spPr>
                <a:xfrm>
                  <a:off x="8457297" y="1964766"/>
                  <a:ext cx="1085159" cy="65755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0.5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𝑆</m:t>
                                    </m:r>
                                    <m:r>
                                      <a:rPr lang="en-US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297" y="1964766"/>
                  <a:ext cx="1085159" cy="65755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930299" y="2222357"/>
                  <a:ext cx="552596" cy="585969"/>
                </a:xfrm>
                <a:prstGeom prst="rect">
                  <a:avLst/>
                </a:prstGeom>
              </p:spPr>
              <p:txBody>
                <a:bodyPr wrap="none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299" y="2222357"/>
                  <a:ext cx="552596" cy="5859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16"/>
                <p:cNvSpPr txBox="1"/>
                <p:nvPr/>
              </p:nvSpPr>
              <p:spPr>
                <a:xfrm>
                  <a:off x="9548347" y="1894939"/>
                  <a:ext cx="3060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8347" y="1894939"/>
                  <a:ext cx="306085" cy="369332"/>
                </a:xfrm>
                <a:prstGeom prst="rect">
                  <a:avLst/>
                </a:prstGeom>
                <a:blipFill>
                  <a:blip r:embed="rId19"/>
                  <a:stretch>
                    <a:fillRect r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/>
            <p:cNvCxnSpPr/>
            <p:nvPr/>
          </p:nvCxnSpPr>
          <p:spPr>
            <a:xfrm>
              <a:off x="10523440" y="2361328"/>
              <a:ext cx="0" cy="7092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9168632" y="3084139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488593" y="3070044"/>
              <a:ext cx="21945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6481289" y="2587079"/>
              <a:ext cx="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0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0710" y="553844"/>
                <a:ext cx="6096000" cy="315272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=0.44,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0.44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=0.66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=0.88 ,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=0.66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0.22 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0.44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+0.88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=0.22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0" y="553844"/>
                <a:ext cx="6096000" cy="31527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669054" y="2396802"/>
            <a:ext cx="4931543" cy="2966430"/>
            <a:chOff x="0" y="175397"/>
            <a:chExt cx="2703015" cy="149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2"/>
                <p:cNvSpPr txBox="1"/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/>
            <p:cNvCxnSpPr/>
            <p:nvPr/>
          </p:nvCxnSpPr>
          <p:spPr>
            <a:xfrm flipV="1">
              <a:off x="488032" y="248204"/>
              <a:ext cx="0" cy="119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88032" y="1439944"/>
              <a:ext cx="1515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/>
            <p:nvPr/>
          </p:nvSpPr>
          <p:spPr>
            <a:xfrm>
              <a:off x="1614625" y="1038279"/>
              <a:ext cx="1088390" cy="1867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 0.22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2"/>
                <p:cNvSpPr txBox="1"/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0.22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Freeform 9"/>
            <p:cNvSpPr/>
            <p:nvPr/>
          </p:nvSpPr>
          <p:spPr>
            <a:xfrm>
              <a:off x="502727" y="858600"/>
              <a:ext cx="1362168" cy="569512"/>
            </a:xfrm>
            <a:custGeom>
              <a:avLst/>
              <a:gdLst>
                <a:gd name="connsiteX0" fmla="*/ 0 w 1059873"/>
                <a:gd name="connsiteY0" fmla="*/ 427800 h 427800"/>
                <a:gd name="connsiteX1" fmla="*/ 140277 w 1059873"/>
                <a:gd name="connsiteY1" fmla="*/ 1773 h 427800"/>
                <a:gd name="connsiteX2" fmla="*/ 254577 w 1059873"/>
                <a:gd name="connsiteY2" fmla="*/ 266741 h 427800"/>
                <a:gd name="connsiteX3" fmla="*/ 384464 w 1059873"/>
                <a:gd name="connsiteY3" fmla="*/ 32945 h 427800"/>
                <a:gd name="connsiteX4" fmla="*/ 488373 w 1059873"/>
                <a:gd name="connsiteY4" fmla="*/ 178418 h 427800"/>
                <a:gd name="connsiteX5" fmla="*/ 550718 w 1059873"/>
                <a:gd name="connsiteY5" fmla="*/ 84900 h 427800"/>
                <a:gd name="connsiteX6" fmla="*/ 607868 w 1059873"/>
                <a:gd name="connsiteY6" fmla="*/ 157636 h 427800"/>
                <a:gd name="connsiteX7" fmla="*/ 639041 w 1059873"/>
                <a:gd name="connsiteY7" fmla="*/ 90095 h 427800"/>
                <a:gd name="connsiteX8" fmla="*/ 716973 w 1059873"/>
                <a:gd name="connsiteY8" fmla="*/ 110877 h 427800"/>
                <a:gd name="connsiteX9" fmla="*/ 1059873 w 1059873"/>
                <a:gd name="connsiteY9" fmla="*/ 100486 h 42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9873" h="427800">
                  <a:moveTo>
                    <a:pt x="0" y="427800"/>
                  </a:moveTo>
                  <a:cubicBezTo>
                    <a:pt x="48924" y="228208"/>
                    <a:pt x="97848" y="28616"/>
                    <a:pt x="140277" y="1773"/>
                  </a:cubicBezTo>
                  <a:cubicBezTo>
                    <a:pt x="182707" y="-25070"/>
                    <a:pt x="213879" y="261546"/>
                    <a:pt x="254577" y="266741"/>
                  </a:cubicBezTo>
                  <a:cubicBezTo>
                    <a:pt x="295275" y="271936"/>
                    <a:pt x="345498" y="47665"/>
                    <a:pt x="384464" y="32945"/>
                  </a:cubicBezTo>
                  <a:cubicBezTo>
                    <a:pt x="423430" y="18225"/>
                    <a:pt x="460664" y="169759"/>
                    <a:pt x="488373" y="178418"/>
                  </a:cubicBezTo>
                  <a:cubicBezTo>
                    <a:pt x="516082" y="187077"/>
                    <a:pt x="530802" y="88364"/>
                    <a:pt x="550718" y="84900"/>
                  </a:cubicBezTo>
                  <a:cubicBezTo>
                    <a:pt x="570634" y="81436"/>
                    <a:pt x="593148" y="156770"/>
                    <a:pt x="607868" y="157636"/>
                  </a:cubicBezTo>
                  <a:cubicBezTo>
                    <a:pt x="622588" y="158502"/>
                    <a:pt x="620857" y="97888"/>
                    <a:pt x="639041" y="90095"/>
                  </a:cubicBezTo>
                  <a:cubicBezTo>
                    <a:pt x="657225" y="82302"/>
                    <a:pt x="716973" y="110877"/>
                    <a:pt x="716973" y="110877"/>
                  </a:cubicBezTo>
                  <a:cubicBezTo>
                    <a:pt x="787112" y="112609"/>
                    <a:pt x="1007053" y="92693"/>
                    <a:pt x="1059873" y="1004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37867" y="1006207"/>
              <a:ext cx="0" cy="431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2"/>
                <p:cNvSpPr txBox="1"/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/>
                <p:cNvSpPr txBox="1"/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 flipH="1">
              <a:off x="488032" y="1006207"/>
              <a:ext cx="11498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2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6818" y="405600"/>
                <a:ext cx="179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d. 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18" y="405600"/>
                <a:ext cx="1797864" cy="369332"/>
              </a:xfrm>
              <a:prstGeom prst="rect">
                <a:avLst/>
              </a:prstGeom>
              <a:blipFill>
                <a:blip r:embed="rId2"/>
                <a:stretch>
                  <a:fillRect l="-3051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82221" y="899617"/>
                <a:ext cx="6096000" cy="57063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0∙5 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∗0∙5∗0∙5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∗0.5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0.142 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+0.571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=0.285,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=0.533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=0.571 ,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=0.535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0.142 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+0.571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=0.142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1" y="899617"/>
                <a:ext cx="6096000" cy="570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827519" y="2068615"/>
            <a:ext cx="4931544" cy="2966432"/>
            <a:chOff x="0" y="175397"/>
            <a:chExt cx="2703015" cy="149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2"/>
                <p:cNvSpPr txBox="1"/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88032" y="248204"/>
              <a:ext cx="0" cy="119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8032" y="1439944"/>
              <a:ext cx="1515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5"/>
            <p:cNvSpPr txBox="1"/>
            <p:nvPr/>
          </p:nvSpPr>
          <p:spPr>
            <a:xfrm>
              <a:off x="1614625" y="1038279"/>
              <a:ext cx="1088390" cy="1867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 </a:t>
              </a: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0.142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/>
                <p:cNvSpPr txBox="1"/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0.142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>
              <a:off x="502727" y="858600"/>
              <a:ext cx="1362168" cy="569512"/>
            </a:xfrm>
            <a:custGeom>
              <a:avLst/>
              <a:gdLst>
                <a:gd name="connsiteX0" fmla="*/ 0 w 1059873"/>
                <a:gd name="connsiteY0" fmla="*/ 427800 h 427800"/>
                <a:gd name="connsiteX1" fmla="*/ 140277 w 1059873"/>
                <a:gd name="connsiteY1" fmla="*/ 1773 h 427800"/>
                <a:gd name="connsiteX2" fmla="*/ 254577 w 1059873"/>
                <a:gd name="connsiteY2" fmla="*/ 266741 h 427800"/>
                <a:gd name="connsiteX3" fmla="*/ 384464 w 1059873"/>
                <a:gd name="connsiteY3" fmla="*/ 32945 h 427800"/>
                <a:gd name="connsiteX4" fmla="*/ 488373 w 1059873"/>
                <a:gd name="connsiteY4" fmla="*/ 178418 h 427800"/>
                <a:gd name="connsiteX5" fmla="*/ 550718 w 1059873"/>
                <a:gd name="connsiteY5" fmla="*/ 84900 h 427800"/>
                <a:gd name="connsiteX6" fmla="*/ 607868 w 1059873"/>
                <a:gd name="connsiteY6" fmla="*/ 157636 h 427800"/>
                <a:gd name="connsiteX7" fmla="*/ 639041 w 1059873"/>
                <a:gd name="connsiteY7" fmla="*/ 90095 h 427800"/>
                <a:gd name="connsiteX8" fmla="*/ 716973 w 1059873"/>
                <a:gd name="connsiteY8" fmla="*/ 110877 h 427800"/>
                <a:gd name="connsiteX9" fmla="*/ 1059873 w 1059873"/>
                <a:gd name="connsiteY9" fmla="*/ 100486 h 42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9873" h="427800">
                  <a:moveTo>
                    <a:pt x="0" y="427800"/>
                  </a:moveTo>
                  <a:cubicBezTo>
                    <a:pt x="48924" y="228208"/>
                    <a:pt x="97848" y="28616"/>
                    <a:pt x="140277" y="1773"/>
                  </a:cubicBezTo>
                  <a:cubicBezTo>
                    <a:pt x="182707" y="-25070"/>
                    <a:pt x="213879" y="261546"/>
                    <a:pt x="254577" y="266741"/>
                  </a:cubicBezTo>
                  <a:cubicBezTo>
                    <a:pt x="295275" y="271936"/>
                    <a:pt x="345498" y="47665"/>
                    <a:pt x="384464" y="32945"/>
                  </a:cubicBezTo>
                  <a:cubicBezTo>
                    <a:pt x="423430" y="18225"/>
                    <a:pt x="460664" y="169759"/>
                    <a:pt x="488373" y="178418"/>
                  </a:cubicBezTo>
                  <a:cubicBezTo>
                    <a:pt x="516082" y="187077"/>
                    <a:pt x="530802" y="88364"/>
                    <a:pt x="550718" y="84900"/>
                  </a:cubicBezTo>
                  <a:cubicBezTo>
                    <a:pt x="570634" y="81436"/>
                    <a:pt x="593148" y="156770"/>
                    <a:pt x="607868" y="157636"/>
                  </a:cubicBezTo>
                  <a:cubicBezTo>
                    <a:pt x="622588" y="158502"/>
                    <a:pt x="620857" y="97888"/>
                    <a:pt x="639041" y="90095"/>
                  </a:cubicBezTo>
                  <a:cubicBezTo>
                    <a:pt x="657225" y="82302"/>
                    <a:pt x="716973" y="110877"/>
                    <a:pt x="716973" y="110877"/>
                  </a:cubicBezTo>
                  <a:cubicBezTo>
                    <a:pt x="787112" y="112609"/>
                    <a:pt x="1007053" y="92693"/>
                    <a:pt x="1059873" y="1004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637867" y="1006207"/>
              <a:ext cx="0" cy="431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/>
                <p:cNvSpPr txBox="1"/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"/>
                <p:cNvSpPr txBox="1"/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488032" y="1006207"/>
              <a:ext cx="11498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0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4326" y="446543"/>
                <a:ext cx="14612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𝟒𝟎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446543"/>
                <a:ext cx="1461234" cy="369332"/>
              </a:xfrm>
              <a:prstGeom prst="rect">
                <a:avLst/>
              </a:prstGeom>
              <a:blipFill>
                <a:blip r:embed="rId2"/>
                <a:stretch>
                  <a:fillRect l="-3750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4326" y="974333"/>
                <a:ext cx="6096000" cy="567956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0∙5 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0∙5 (40)∗0∙5∗0∙5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0.083 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0.166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+0.33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=0.166,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0.166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=0.407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=0.33 ,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=0.41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0.083 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0.166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+0.33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=0.083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974333"/>
                <a:ext cx="6096000" cy="5679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646385" y="2164149"/>
            <a:ext cx="4931544" cy="2966432"/>
            <a:chOff x="0" y="175397"/>
            <a:chExt cx="2703015" cy="1499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2"/>
                <p:cNvSpPr txBox="1"/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731" y="1274424"/>
                  <a:ext cx="502285" cy="1867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 flipV="1">
              <a:off x="488032" y="248204"/>
              <a:ext cx="0" cy="119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488032" y="1439944"/>
              <a:ext cx="15159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5"/>
            <p:cNvSpPr txBox="1"/>
            <p:nvPr/>
          </p:nvSpPr>
          <p:spPr>
            <a:xfrm>
              <a:off x="1614625" y="1038279"/>
              <a:ext cx="1088390" cy="1867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 </a:t>
              </a: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0.083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2"/>
                <p:cNvSpPr txBox="1"/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0.083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852433"/>
                  <a:ext cx="502920" cy="1867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 10"/>
            <p:cNvSpPr/>
            <p:nvPr/>
          </p:nvSpPr>
          <p:spPr>
            <a:xfrm>
              <a:off x="502727" y="858600"/>
              <a:ext cx="1362168" cy="569512"/>
            </a:xfrm>
            <a:custGeom>
              <a:avLst/>
              <a:gdLst>
                <a:gd name="connsiteX0" fmla="*/ 0 w 1059873"/>
                <a:gd name="connsiteY0" fmla="*/ 427800 h 427800"/>
                <a:gd name="connsiteX1" fmla="*/ 140277 w 1059873"/>
                <a:gd name="connsiteY1" fmla="*/ 1773 h 427800"/>
                <a:gd name="connsiteX2" fmla="*/ 254577 w 1059873"/>
                <a:gd name="connsiteY2" fmla="*/ 266741 h 427800"/>
                <a:gd name="connsiteX3" fmla="*/ 384464 w 1059873"/>
                <a:gd name="connsiteY3" fmla="*/ 32945 h 427800"/>
                <a:gd name="connsiteX4" fmla="*/ 488373 w 1059873"/>
                <a:gd name="connsiteY4" fmla="*/ 178418 h 427800"/>
                <a:gd name="connsiteX5" fmla="*/ 550718 w 1059873"/>
                <a:gd name="connsiteY5" fmla="*/ 84900 h 427800"/>
                <a:gd name="connsiteX6" fmla="*/ 607868 w 1059873"/>
                <a:gd name="connsiteY6" fmla="*/ 157636 h 427800"/>
                <a:gd name="connsiteX7" fmla="*/ 639041 w 1059873"/>
                <a:gd name="connsiteY7" fmla="*/ 90095 h 427800"/>
                <a:gd name="connsiteX8" fmla="*/ 716973 w 1059873"/>
                <a:gd name="connsiteY8" fmla="*/ 110877 h 427800"/>
                <a:gd name="connsiteX9" fmla="*/ 1059873 w 1059873"/>
                <a:gd name="connsiteY9" fmla="*/ 100486 h 42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9873" h="427800">
                  <a:moveTo>
                    <a:pt x="0" y="427800"/>
                  </a:moveTo>
                  <a:cubicBezTo>
                    <a:pt x="48924" y="228208"/>
                    <a:pt x="97848" y="28616"/>
                    <a:pt x="140277" y="1773"/>
                  </a:cubicBezTo>
                  <a:cubicBezTo>
                    <a:pt x="182707" y="-25070"/>
                    <a:pt x="213879" y="261546"/>
                    <a:pt x="254577" y="266741"/>
                  </a:cubicBezTo>
                  <a:cubicBezTo>
                    <a:pt x="295275" y="271936"/>
                    <a:pt x="345498" y="47665"/>
                    <a:pt x="384464" y="32945"/>
                  </a:cubicBezTo>
                  <a:cubicBezTo>
                    <a:pt x="423430" y="18225"/>
                    <a:pt x="460664" y="169759"/>
                    <a:pt x="488373" y="178418"/>
                  </a:cubicBezTo>
                  <a:cubicBezTo>
                    <a:pt x="516082" y="187077"/>
                    <a:pt x="530802" y="88364"/>
                    <a:pt x="550718" y="84900"/>
                  </a:cubicBezTo>
                  <a:cubicBezTo>
                    <a:pt x="570634" y="81436"/>
                    <a:pt x="593148" y="156770"/>
                    <a:pt x="607868" y="157636"/>
                  </a:cubicBezTo>
                  <a:cubicBezTo>
                    <a:pt x="622588" y="158502"/>
                    <a:pt x="620857" y="97888"/>
                    <a:pt x="639041" y="90095"/>
                  </a:cubicBezTo>
                  <a:cubicBezTo>
                    <a:pt x="657225" y="82302"/>
                    <a:pt x="716973" y="110877"/>
                    <a:pt x="716973" y="110877"/>
                  </a:cubicBezTo>
                  <a:cubicBezTo>
                    <a:pt x="787112" y="112609"/>
                    <a:pt x="1007053" y="92693"/>
                    <a:pt x="1059873" y="10048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637867" y="1006207"/>
              <a:ext cx="0" cy="4313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2"/>
                <p:cNvSpPr txBox="1"/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" y="175397"/>
                  <a:ext cx="502920" cy="18673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"/>
                <p:cNvSpPr txBox="1"/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07" y="1488517"/>
                  <a:ext cx="502285" cy="18673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488032" y="1006207"/>
              <a:ext cx="114983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30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9724" y="139395"/>
            <a:ext cx="5467972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e. We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summarize the obtained results in Table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below.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89319"/>
                  </p:ext>
                </p:extLst>
              </p:nvPr>
            </p:nvGraphicFramePr>
            <p:xfrm>
              <a:off x="655092" y="696035"/>
              <a:ext cx="6180863" cy="2374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9125">
                      <a:extLst>
                        <a:ext uri="{9D8B030D-6E8A-4147-A177-3AD203B41FA5}">
                          <a16:colId xmlns:a16="http://schemas.microsoft.com/office/drawing/2014/main" val="3521636301"/>
                        </a:ext>
                      </a:extLst>
                    </a:gridCol>
                    <a:gridCol w="1768188">
                      <a:extLst>
                        <a:ext uri="{9D8B030D-6E8A-4147-A177-3AD203B41FA5}">
                          <a16:colId xmlns:a16="http://schemas.microsoft.com/office/drawing/2014/main" val="576399324"/>
                        </a:ext>
                      </a:extLst>
                    </a:gridCol>
                    <a:gridCol w="1546775">
                      <a:extLst>
                        <a:ext uri="{9D8B030D-6E8A-4147-A177-3AD203B41FA5}">
                          <a16:colId xmlns:a16="http://schemas.microsoft.com/office/drawing/2014/main" val="3281702467"/>
                        </a:ext>
                      </a:extLst>
                    </a:gridCol>
                    <a:gridCol w="1546775">
                      <a:extLst>
                        <a:ext uri="{9D8B030D-6E8A-4147-A177-3AD203B41FA5}">
                          <a16:colId xmlns:a16="http://schemas.microsoft.com/office/drawing/2014/main" val="3325373062"/>
                        </a:ext>
                      </a:extLst>
                    </a:gridCol>
                  </a:tblGrid>
                  <a:tr h="79571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800" b="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1">
                                    <a:effectLst/>
                                    <a:latin typeface="Cambria Math" panose="02040503050406030204" pitchFamily="18" charset="0"/>
                                  </a:rPr>
                                  <m:t>offset</m:t>
                                </m:r>
                              </m:oMath>
                            </m:oMathPara>
                          </a14:m>
                          <a:endParaRPr lang="en-US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69588744"/>
                      </a:ext>
                    </a:extLst>
                  </a:tr>
                  <a:tr h="48717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05613397"/>
                      </a:ext>
                    </a:extLst>
                  </a:tr>
                  <a:tr h="55955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0.535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2753599"/>
                      </a:ext>
                    </a:extLst>
                  </a:tr>
                  <a:tr h="532262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0.407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694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8389319"/>
                  </p:ext>
                </p:extLst>
              </p:nvPr>
            </p:nvGraphicFramePr>
            <p:xfrm>
              <a:off x="655092" y="696035"/>
              <a:ext cx="6180863" cy="237471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19125">
                      <a:extLst>
                        <a:ext uri="{9D8B030D-6E8A-4147-A177-3AD203B41FA5}">
                          <a16:colId xmlns:a16="http://schemas.microsoft.com/office/drawing/2014/main" val="3521636301"/>
                        </a:ext>
                      </a:extLst>
                    </a:gridCol>
                    <a:gridCol w="1768188">
                      <a:extLst>
                        <a:ext uri="{9D8B030D-6E8A-4147-A177-3AD203B41FA5}">
                          <a16:colId xmlns:a16="http://schemas.microsoft.com/office/drawing/2014/main" val="576399324"/>
                        </a:ext>
                      </a:extLst>
                    </a:gridCol>
                    <a:gridCol w="1546775">
                      <a:extLst>
                        <a:ext uri="{9D8B030D-6E8A-4147-A177-3AD203B41FA5}">
                          <a16:colId xmlns:a16="http://schemas.microsoft.com/office/drawing/2014/main" val="3281702467"/>
                        </a:ext>
                      </a:extLst>
                    </a:gridCol>
                    <a:gridCol w="1546775">
                      <a:extLst>
                        <a:ext uri="{9D8B030D-6E8A-4147-A177-3AD203B41FA5}">
                          <a16:colId xmlns:a16="http://schemas.microsoft.com/office/drawing/2014/main" val="3325373062"/>
                        </a:ext>
                      </a:extLst>
                    </a:gridCol>
                  </a:tblGrid>
                  <a:tr h="795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461" t="-763" r="-369585" b="-199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5172" t="-763" r="-176552" b="-199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200000" t="-763" r="-101575" b="-199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300000" t="-763" r="-1575" b="-199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9588744"/>
                      </a:ext>
                    </a:extLst>
                  </a:tr>
                  <a:tr h="487171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0.66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05613397"/>
                      </a:ext>
                    </a:extLst>
                  </a:tr>
                  <a:tr h="559559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0.535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0.142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92753599"/>
                      </a:ext>
                    </a:extLst>
                  </a:tr>
                  <a:tr h="532262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0.407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0.083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669465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5092" y="3253309"/>
                <a:ext cx="6096000" cy="12007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From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Table ,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we can conclude the following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,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2" y="3253309"/>
                <a:ext cx="6096000" cy="1200778"/>
              </a:xfrm>
              <a:prstGeom prst="rect">
                <a:avLst/>
              </a:prstGeom>
              <a:blipFill>
                <a:blip r:embed="rId3"/>
                <a:stretch>
                  <a:fillRect l="-800"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6237" y="4636650"/>
                <a:ext cx="11914735" cy="1948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 </a:t>
                </a:r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increasing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will lead to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Decreasing the value of time constant T. This is a positive effect, since the response of the system will be faster.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Decreasing the value of damping coefficient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This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a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negative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effect because of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decreasing the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will increase the value of overshoot and hence decreasing the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stability of the 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system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romanLcPeriod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Decreasing the value of offset and this is a positive effect.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7" y="4636650"/>
                <a:ext cx="11914735" cy="1948482"/>
              </a:xfrm>
              <a:prstGeom prst="rect">
                <a:avLst/>
              </a:prstGeom>
              <a:blipFill>
                <a:blip r:embed="rId4"/>
                <a:stretch>
                  <a:fillRect l="-409" t="-1881" r="-307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9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5176" y="341023"/>
            <a:ext cx="107498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Advantages of Proportional Controller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81000" algn="just"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Now let us discuss some advantages of the proportional controller.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is cheap and easy to manufacture.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Slow response of the over damped system can be made faster with the help of these controllers.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176" y="3360355"/>
            <a:ext cx="10598624" cy="2257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Disadvantages of Proportional Controller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81000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There are some serious disadvantages of these controllers and these are: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Due to the presence of these controllers, we get some offsets in the system.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Proportional controllers also increase the maximum overshoot of the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system and hence make the system less stable.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9790" y="561937"/>
                <a:ext cx="10263266" cy="4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For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three values of controller gain Kc, the values of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offset are given in Table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0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90" y="561937"/>
                <a:ext cx="10263266" cy="421654"/>
              </a:xfrm>
              <a:prstGeom prst="rect">
                <a:avLst/>
              </a:prstGeom>
              <a:blipFill>
                <a:blip r:embed="rId2"/>
                <a:stretch>
                  <a:fillRect t="-7246" b="-20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04144" y="1573275"/>
              <a:ext cx="4463223" cy="20542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02573">
                      <a:extLst>
                        <a:ext uri="{9D8B030D-6E8A-4147-A177-3AD203B41FA5}">
                          <a16:colId xmlns:a16="http://schemas.microsoft.com/office/drawing/2014/main" val="1084941566"/>
                        </a:ext>
                      </a:extLst>
                    </a:gridCol>
                    <a:gridCol w="1392677">
                      <a:extLst>
                        <a:ext uri="{9D8B030D-6E8A-4147-A177-3AD203B41FA5}">
                          <a16:colId xmlns:a16="http://schemas.microsoft.com/office/drawing/2014/main" val="497079963"/>
                        </a:ext>
                      </a:extLst>
                    </a:gridCol>
                    <a:gridCol w="1667973">
                      <a:extLst>
                        <a:ext uri="{9D8B030D-6E8A-4147-A177-3AD203B41FA5}">
                          <a16:colId xmlns:a16="http://schemas.microsoft.com/office/drawing/2014/main" val="3773330672"/>
                        </a:ext>
                      </a:extLst>
                    </a:gridCol>
                  </a:tblGrid>
                  <a:tr h="480377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𝐊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𝐜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𝛕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𝐨𝐟𝐟𝐬𝐞𝐭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EEA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08094"/>
                      </a:ext>
                    </a:extLst>
                  </a:tr>
                  <a:tr h="49467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7410923"/>
                      </a:ext>
                    </a:extLst>
                  </a:tr>
                  <a:tr h="47968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0.285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0.428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78354"/>
                      </a:ext>
                    </a:extLst>
                  </a:tr>
                  <a:tr h="599561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1517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8929448"/>
                  </p:ext>
                </p:extLst>
              </p:nvPr>
            </p:nvGraphicFramePr>
            <p:xfrm>
              <a:off x="1304144" y="1573275"/>
              <a:ext cx="4463223" cy="205429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02573">
                      <a:extLst>
                        <a:ext uri="{9D8B030D-6E8A-4147-A177-3AD203B41FA5}">
                          <a16:colId xmlns:a16="http://schemas.microsoft.com/office/drawing/2014/main" val="1084941566"/>
                        </a:ext>
                      </a:extLst>
                    </a:gridCol>
                    <a:gridCol w="1392677">
                      <a:extLst>
                        <a:ext uri="{9D8B030D-6E8A-4147-A177-3AD203B41FA5}">
                          <a16:colId xmlns:a16="http://schemas.microsoft.com/office/drawing/2014/main" val="497079963"/>
                        </a:ext>
                      </a:extLst>
                    </a:gridCol>
                    <a:gridCol w="1667973">
                      <a:extLst>
                        <a:ext uri="{9D8B030D-6E8A-4147-A177-3AD203B41FA5}">
                          <a16:colId xmlns:a16="http://schemas.microsoft.com/office/drawing/2014/main" val="3773330672"/>
                        </a:ext>
                      </a:extLst>
                    </a:gridCol>
                  </a:tblGrid>
                  <a:tr h="4803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3" t="-1266" r="-218615" b="-330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10" t="-1266" r="-120524" b="-3303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8248" t="-1266" r="-730" b="-3303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08094"/>
                      </a:ext>
                    </a:extLst>
                  </a:tr>
                  <a:tr h="494676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57410923"/>
                      </a:ext>
                    </a:extLst>
                  </a:tr>
                  <a:tr h="479685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0.285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0.428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78354"/>
                      </a:ext>
                    </a:extLst>
                  </a:tr>
                  <a:tr h="599561"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0.15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0.28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815172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2576385" y="1173165"/>
            <a:ext cx="1066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09337" y="3886324"/>
                <a:ext cx="10817901" cy="1741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From Table 2,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we can conclude that:</a:t>
                </a:r>
                <a:endParaRPr lang="en-US" sz="2000" dirty="0">
                  <a:effectLst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∴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∝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den>
                    </m:f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𝐼𝑡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𝑝𝑜𝑠𝑖𝑡𝑖𝑣𝑒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𝑒𝑓𝑓𝑒𝑐𝑡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𝑖𝑛𝑐𝑟𝑒𝑎𝑠𝑒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faster response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𝒐𝒇𝒇𝒔𝒆𝒕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∝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sub>
                        </m:sSub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𝐼𝑡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𝑝𝑜𝑠𝑖𝑡𝑖𝑣𝑒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𝑒𝑓𝑓𝑒𝑐𝑡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𝑡𝑜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𝑖𝑛𝑐𝑟𝑒𝑎𝑠𝑒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lower value of offset</a:t>
                </a:r>
                <a:r>
                  <a:rPr lang="en-US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  <a:endParaRPr lang="en-US" i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337" y="3886324"/>
                <a:ext cx="10817901" cy="1741631"/>
              </a:xfrm>
              <a:prstGeom prst="rect">
                <a:avLst/>
              </a:prstGeom>
              <a:blipFill>
                <a:blip r:embed="rId4"/>
                <a:stretch>
                  <a:fillRect l="-620" t="-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5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99082" y="1266271"/>
            <a:ext cx="8509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 for 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your listening</a:t>
            </a:r>
          </a:p>
          <a:p>
            <a:pPr algn="ctr"/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Any ?</a:t>
            </a:r>
          </a:p>
        </p:txBody>
      </p:sp>
    </p:spTree>
    <p:extLst>
      <p:ext uri="{BB962C8B-B14F-4D97-AF65-F5344CB8AC3E}">
        <p14:creationId xmlns:p14="http://schemas.microsoft.com/office/powerpoint/2010/main" val="34752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533504" y="1787857"/>
            <a:ext cx="6547954" cy="3726582"/>
            <a:chOff x="3379665" y="955343"/>
            <a:chExt cx="6547954" cy="3726582"/>
          </a:xfrm>
        </p:grpSpPr>
        <p:grpSp>
          <p:nvGrpSpPr>
            <p:cNvPr id="3" name="Group 2"/>
            <p:cNvGrpSpPr/>
            <p:nvPr/>
          </p:nvGrpSpPr>
          <p:grpSpPr>
            <a:xfrm>
              <a:off x="3379665" y="955343"/>
              <a:ext cx="6547954" cy="3726582"/>
              <a:chOff x="-136819" y="37222"/>
              <a:chExt cx="4616663" cy="2069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1797904" y="1837295"/>
                    <a:ext cx="687070" cy="26987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" name="TextBox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7904" y="1837295"/>
                    <a:ext cx="687070" cy="269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Arrow Connector 4"/>
              <p:cNvCxnSpPr/>
              <p:nvPr/>
            </p:nvCxnSpPr>
            <p:spPr>
              <a:xfrm flipV="1">
                <a:off x="497989" y="37222"/>
                <a:ext cx="0" cy="161896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/>
              <p:nvPr/>
            </p:nvCxnSpPr>
            <p:spPr>
              <a:xfrm>
                <a:off x="483200" y="1653345"/>
                <a:ext cx="352112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497989" y="638707"/>
                <a:ext cx="1730323" cy="0"/>
              </a:xfrm>
              <a:prstGeom prst="line">
                <a:avLst/>
              </a:prstGeom>
              <a:ln w="9525">
                <a:prstDash val="lgDashDotDot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Freeform 7"/>
              <p:cNvSpPr/>
              <p:nvPr/>
            </p:nvSpPr>
            <p:spPr>
              <a:xfrm>
                <a:off x="502093" y="617557"/>
                <a:ext cx="3049181" cy="1013035"/>
              </a:xfrm>
              <a:custGeom>
                <a:avLst/>
                <a:gdLst>
                  <a:gd name="connsiteX0" fmla="*/ 0 w 969540"/>
                  <a:gd name="connsiteY0" fmla="*/ 539503 h 539503"/>
                  <a:gd name="connsiteX1" fmla="*/ 303268 w 969540"/>
                  <a:gd name="connsiteY1" fmla="*/ 176500 h 539503"/>
                  <a:gd name="connsiteX2" fmla="*/ 601942 w 969540"/>
                  <a:gd name="connsiteY2" fmla="*/ 24865 h 539503"/>
                  <a:gd name="connsiteX3" fmla="*/ 969540 w 969540"/>
                  <a:gd name="connsiteY3" fmla="*/ 1891 h 53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9540" h="539503">
                    <a:moveTo>
                      <a:pt x="0" y="539503"/>
                    </a:moveTo>
                    <a:cubicBezTo>
                      <a:pt x="101472" y="400888"/>
                      <a:pt x="202944" y="262273"/>
                      <a:pt x="303268" y="176500"/>
                    </a:cubicBezTo>
                    <a:cubicBezTo>
                      <a:pt x="403592" y="90727"/>
                      <a:pt x="490897" y="53967"/>
                      <a:pt x="601942" y="24865"/>
                    </a:cubicBezTo>
                    <a:cubicBezTo>
                      <a:pt x="712987" y="-4237"/>
                      <a:pt x="841263" y="-1173"/>
                      <a:pt x="969540" y="189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 rot="179232">
                <a:off x="520745" y="846545"/>
                <a:ext cx="2332716" cy="805204"/>
              </a:xfrm>
              <a:custGeom>
                <a:avLst/>
                <a:gdLst>
                  <a:gd name="connsiteX0" fmla="*/ 0 w 928185"/>
                  <a:gd name="connsiteY0" fmla="*/ 490171 h 490171"/>
                  <a:gd name="connsiteX1" fmla="*/ 330838 w 928185"/>
                  <a:gd name="connsiteY1" fmla="*/ 163928 h 490171"/>
                  <a:gd name="connsiteX2" fmla="*/ 689246 w 928185"/>
                  <a:gd name="connsiteY2" fmla="*/ 21484 h 490171"/>
                  <a:gd name="connsiteX3" fmla="*/ 928185 w 928185"/>
                  <a:gd name="connsiteY3" fmla="*/ 3104 h 4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185" h="490171">
                    <a:moveTo>
                      <a:pt x="0" y="490171"/>
                    </a:moveTo>
                    <a:cubicBezTo>
                      <a:pt x="107982" y="366106"/>
                      <a:pt x="215964" y="242042"/>
                      <a:pt x="330838" y="163928"/>
                    </a:cubicBezTo>
                    <a:cubicBezTo>
                      <a:pt x="445712" y="85814"/>
                      <a:pt x="589688" y="48288"/>
                      <a:pt x="689246" y="21484"/>
                    </a:cubicBezTo>
                    <a:cubicBezTo>
                      <a:pt x="788804" y="-5320"/>
                      <a:pt x="858494" y="-1108"/>
                      <a:pt x="928185" y="3104"/>
                    </a:cubicBez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 rot="462615">
                <a:off x="536439" y="1111195"/>
                <a:ext cx="1664268" cy="624131"/>
              </a:xfrm>
              <a:custGeom>
                <a:avLst/>
                <a:gdLst>
                  <a:gd name="connsiteX0" fmla="*/ 0 w 854665"/>
                  <a:gd name="connsiteY0" fmla="*/ 385978 h 385978"/>
                  <a:gd name="connsiteX1" fmla="*/ 390573 w 854665"/>
                  <a:gd name="connsiteY1" fmla="*/ 105685 h 385978"/>
                  <a:gd name="connsiteX2" fmla="*/ 854665 w 854665"/>
                  <a:gd name="connsiteY2" fmla="*/ 0 h 38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4665" h="385978">
                    <a:moveTo>
                      <a:pt x="0" y="385978"/>
                    </a:moveTo>
                    <a:cubicBezTo>
                      <a:pt x="124064" y="277996"/>
                      <a:pt x="248129" y="170015"/>
                      <a:pt x="390573" y="105685"/>
                    </a:cubicBezTo>
                    <a:cubicBezTo>
                      <a:pt x="533017" y="41355"/>
                      <a:pt x="778848" y="6893"/>
                      <a:pt x="854665" y="0"/>
                    </a:cubicBezTo>
                  </a:path>
                </a:pathLst>
              </a:custGeom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7"/>
                  <p:cNvSpPr txBox="1"/>
                  <p:nvPr/>
                </p:nvSpPr>
                <p:spPr>
                  <a:xfrm>
                    <a:off x="2878508" y="372854"/>
                    <a:ext cx="881667" cy="2539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=0.5</m:t>
                          </m:r>
                        </m:oMath>
                      </m:oMathPara>
                    </a14:m>
                    <a:endParaRPr lang="en-US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78508" y="372854"/>
                    <a:ext cx="881667" cy="2539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47"/>
                  <p:cNvSpPr txBox="1"/>
                  <p:nvPr/>
                </p:nvSpPr>
                <p:spPr>
                  <a:xfrm>
                    <a:off x="-136819" y="37222"/>
                    <a:ext cx="483235" cy="400168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36819" y="37222"/>
                    <a:ext cx="483235" cy="40016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47"/>
                  <p:cNvSpPr txBox="1"/>
                  <p:nvPr/>
                </p:nvSpPr>
                <p:spPr>
                  <a:xfrm>
                    <a:off x="162600" y="1491877"/>
                    <a:ext cx="283210" cy="400168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600" y="1491877"/>
                    <a:ext cx="283210" cy="4001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24"/>
                  <p:cNvSpPr txBox="1"/>
                  <p:nvPr/>
                </p:nvSpPr>
                <p:spPr>
                  <a:xfrm>
                    <a:off x="1947747" y="702965"/>
                    <a:ext cx="985543" cy="20514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US" sz="24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7747" y="702965"/>
                    <a:ext cx="985543" cy="2051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25"/>
                  <p:cNvSpPr txBox="1"/>
                  <p:nvPr/>
                </p:nvSpPr>
                <p:spPr>
                  <a:xfrm>
                    <a:off x="1477722" y="1171202"/>
                    <a:ext cx="652145" cy="24765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oMath>
                      </m:oMathPara>
                    </a14:m>
                    <a:endPara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722" y="1171202"/>
                    <a:ext cx="652145" cy="24765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/>
              <p:cNvCxnSpPr/>
              <p:nvPr/>
            </p:nvCxnSpPr>
            <p:spPr>
              <a:xfrm>
                <a:off x="2228312" y="1227754"/>
                <a:ext cx="0" cy="41362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778177" y="887563"/>
                <a:ext cx="0" cy="74302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539768" y="645345"/>
                <a:ext cx="0" cy="100800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20"/>
                  <p:cNvSpPr txBox="1"/>
                  <p:nvPr/>
                </p:nvSpPr>
                <p:spPr>
                  <a:xfrm>
                    <a:off x="3570643" y="997338"/>
                    <a:ext cx="909201" cy="222243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𝑜𝑓𝑓𝑠𝑒𝑡</m:t>
                        </m:r>
                      </m:oMath>
                    </a14:m>
                    <a:r>
                      <a: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1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70643" y="997338"/>
                    <a:ext cx="909201" cy="222243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87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21"/>
                  <p:cNvSpPr txBox="1"/>
                  <p:nvPr/>
                </p:nvSpPr>
                <p:spPr>
                  <a:xfrm>
                    <a:off x="2732147" y="1078094"/>
                    <a:ext cx="881580" cy="263783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𝑜𝑓𝑓𝑠𝑒𝑡</m:t>
                        </m:r>
                      </m:oMath>
                    </a14:m>
                    <a:r>
                      <a: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2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47" y="1078094"/>
                    <a:ext cx="881580" cy="263783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951" t="-7692" b="-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6"/>
                  <p:cNvSpPr txBox="1"/>
                  <p:nvPr/>
                </p:nvSpPr>
                <p:spPr>
                  <a:xfrm>
                    <a:off x="1466392" y="1378770"/>
                    <a:ext cx="962711" cy="263783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𝑜𝑓𝑓𝑠𝑒𝑡</m:t>
                        </m:r>
                      </m:oMath>
                    </a14:m>
                    <a:r>
                      <a: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3</a:t>
                    </a:r>
                    <a:endParaRPr lang="en-US" sz="2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6392" y="1378770"/>
                    <a:ext cx="962711" cy="263783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232" t="-6410" b="-64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4" name="Straight Connector 23"/>
            <p:cNvCxnSpPr/>
            <p:nvPr/>
          </p:nvCxnSpPr>
          <p:spPr>
            <a:xfrm flipH="1">
              <a:off x="4269861" y="2486234"/>
              <a:ext cx="2454170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285853" y="3044020"/>
              <a:ext cx="2454170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17"/>
                <p:cNvSpPr txBox="1"/>
                <p:nvPr/>
              </p:nvSpPr>
              <p:spPr>
                <a:xfrm>
                  <a:off x="3501228" y="1832124"/>
                  <a:ext cx="7264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0.75</m:t>
                        </m:r>
                      </m:oMath>
                    </m:oMathPara>
                  </a14:m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228" y="1832124"/>
                  <a:ext cx="7264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17"/>
                <p:cNvSpPr txBox="1"/>
                <p:nvPr/>
              </p:nvSpPr>
              <p:spPr>
                <a:xfrm>
                  <a:off x="3463351" y="2312192"/>
                  <a:ext cx="7264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0.428</m:t>
                        </m:r>
                      </m:oMath>
                    </m:oMathPara>
                  </a14:m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3351" y="2312192"/>
                  <a:ext cx="726472" cy="369332"/>
                </a:xfrm>
                <a:prstGeom prst="rect">
                  <a:avLst/>
                </a:prstGeom>
                <a:blipFill>
                  <a:blip r:embed="rId12"/>
                  <a:stretch>
                    <a:fillRect r="-8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17"/>
                <p:cNvSpPr txBox="1"/>
                <p:nvPr/>
              </p:nvSpPr>
              <p:spPr>
                <a:xfrm>
                  <a:off x="3466688" y="2899309"/>
                  <a:ext cx="72647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0.28</m:t>
                        </m:r>
                      </m:oMath>
                    </m:oMathPara>
                  </a14:m>
                  <a:endPara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688" y="2899309"/>
                  <a:ext cx="7264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15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3013" y="246590"/>
                <a:ext cx="7191392" cy="446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Unit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step change in set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𝑠𝑝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that means the loop is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000" b="1" i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Servo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13" y="246590"/>
                <a:ext cx="7191392" cy="446982"/>
              </a:xfrm>
              <a:prstGeom prst="rect">
                <a:avLst/>
              </a:prstGeom>
              <a:blipFill>
                <a:blip r:embed="rId2"/>
                <a:stretch>
                  <a:fillRect t="-2703" r="-8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0709" y="744455"/>
                <a:ext cx="6096000" cy="15935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Kc= 0.5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1+ 0.5∗2∗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09" y="744455"/>
                <a:ext cx="6096000" cy="1593578"/>
              </a:xfrm>
              <a:prstGeom prst="rect">
                <a:avLst/>
              </a:prstGeom>
              <a:blipFill>
                <a:blip r:embed="rId3"/>
                <a:stretch>
                  <a:fillRect l="-900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0709" y="2388916"/>
                <a:ext cx="6096000" cy="25474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𝐓𝐢𝐦𝐞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𝐜𝐨𝐧𝐬𝐭𝐚𝐧𝐭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τ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=0.25(1−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09" y="2388916"/>
                <a:ext cx="6096000" cy="2547429"/>
              </a:xfrm>
              <a:prstGeom prst="rect">
                <a:avLst/>
              </a:prstGeom>
              <a:blipFill>
                <a:blip r:embed="rId4"/>
                <a:stretch>
                  <a:fillRect b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1527" y="4978357"/>
                <a:ext cx="6096000" cy="1560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Final value of the response: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7" y="4978357"/>
                <a:ext cx="6096000" cy="1560555"/>
              </a:xfrm>
              <a:prstGeom prst="rect">
                <a:avLst/>
              </a:prstGeom>
              <a:blipFill>
                <a:blip r:embed="rId5"/>
                <a:stretch>
                  <a:fillRect l="-900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4911456" y="2338033"/>
            <a:ext cx="6861658" cy="2348229"/>
            <a:chOff x="5006990" y="2159781"/>
            <a:chExt cx="6861658" cy="2348229"/>
          </a:xfrm>
        </p:grpSpPr>
        <p:sp>
          <p:nvSpPr>
            <p:cNvPr id="8" name="TextBox 2"/>
            <p:cNvSpPr txBox="1"/>
            <p:nvPr/>
          </p:nvSpPr>
          <p:spPr>
            <a:xfrm>
              <a:off x="9023846" y="2218614"/>
              <a:ext cx="693693" cy="51607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109396" y="3411288"/>
              <a:ext cx="490993" cy="437901"/>
              <a:chOff x="3438693" y="531533"/>
              <a:chExt cx="410308" cy="42533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438693" y="531533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18"/>
                  <p:cNvSpPr txBox="1"/>
                  <p:nvPr/>
                </p:nvSpPr>
                <p:spPr>
                  <a:xfrm>
                    <a:off x="3482219" y="576010"/>
                    <a:ext cx="288811" cy="3197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9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9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2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2219" y="576010"/>
                    <a:ext cx="288811" cy="3197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03509" t="-144444" r="-105263" b="-2370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/>
            <p:cNvCxnSpPr/>
            <p:nvPr/>
          </p:nvCxnSpPr>
          <p:spPr>
            <a:xfrm flipV="1">
              <a:off x="8406734" y="2476650"/>
              <a:ext cx="617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5"/>
                <p:cNvSpPr txBox="1"/>
                <p:nvPr/>
              </p:nvSpPr>
              <p:spPr>
                <a:xfrm>
                  <a:off x="7734808" y="2264787"/>
                  <a:ext cx="77407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𝐿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4808" y="2264787"/>
                  <a:ext cx="774078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231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6"/>
                <p:cNvSpPr txBox="1"/>
                <p:nvPr/>
              </p:nvSpPr>
              <p:spPr>
                <a:xfrm>
                  <a:off x="8389087" y="3355446"/>
                  <a:ext cx="722314" cy="338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𝑄</m:t>
                      </m:r>
                    </m:oMath>
                  </a14:m>
                  <a:r>
                    <a:rPr lang="en-US" sz="16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9087" y="3355446"/>
                  <a:ext cx="722314" cy="338553"/>
                </a:xfrm>
                <a:prstGeom prst="rect">
                  <a:avLst/>
                </a:prstGeom>
                <a:blipFill>
                  <a:blip r:embed="rId8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7"/>
            <p:cNvSpPr txBox="1"/>
            <p:nvPr/>
          </p:nvSpPr>
          <p:spPr>
            <a:xfrm>
              <a:off x="9023846" y="3357318"/>
              <a:ext cx="716603" cy="56298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0638824" y="3657680"/>
              <a:ext cx="514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8406734" y="3682462"/>
              <a:ext cx="617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2"/>
                <p:cNvSpPr txBox="1"/>
                <p:nvPr/>
              </p:nvSpPr>
              <p:spPr>
                <a:xfrm>
                  <a:off x="8823504" y="3355275"/>
                  <a:ext cx="1076725" cy="55906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6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504" y="3355275"/>
                  <a:ext cx="1076725" cy="5590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3"/>
                <p:cNvSpPr txBox="1"/>
                <p:nvPr/>
              </p:nvSpPr>
              <p:spPr>
                <a:xfrm>
                  <a:off x="8820180" y="2159781"/>
                  <a:ext cx="1077632" cy="61734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180" y="2159781"/>
                  <a:ext cx="1077632" cy="6173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4"/>
                <p:cNvSpPr txBox="1"/>
                <p:nvPr/>
              </p:nvSpPr>
              <p:spPr>
                <a:xfrm>
                  <a:off x="11143899" y="3188422"/>
                  <a:ext cx="72474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000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3899" y="3188422"/>
                  <a:ext cx="724749" cy="400110"/>
                </a:xfrm>
                <a:prstGeom prst="rect">
                  <a:avLst/>
                </a:prstGeom>
                <a:blipFill>
                  <a:blip r:embed="rId11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5"/>
                <p:cNvSpPr txBox="1"/>
                <p:nvPr/>
              </p:nvSpPr>
              <p:spPr>
                <a:xfrm>
                  <a:off x="10414977" y="3124908"/>
                  <a:ext cx="270316" cy="35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14977" y="3124908"/>
                  <a:ext cx="270316" cy="3517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16"/>
                <p:cNvSpPr txBox="1"/>
                <p:nvPr/>
              </p:nvSpPr>
              <p:spPr>
                <a:xfrm>
                  <a:off x="9872906" y="3277650"/>
                  <a:ext cx="270316" cy="35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2906" y="3277650"/>
                  <a:ext cx="270316" cy="3517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7856004" y="3455791"/>
              <a:ext cx="533083" cy="3148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72860" y="3473699"/>
              <a:ext cx="533083" cy="2969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265710" y="3455790"/>
              <a:ext cx="411408" cy="375325"/>
              <a:chOff x="748096" y="994121"/>
              <a:chExt cx="410308" cy="425333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48096" y="994121"/>
                <a:ext cx="410308" cy="4253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23"/>
                  <p:cNvSpPr txBox="1"/>
                  <p:nvPr/>
                </p:nvSpPr>
                <p:spPr>
                  <a:xfrm>
                    <a:off x="765276" y="997765"/>
                    <a:ext cx="288590" cy="40030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7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700" i="1" kern="1200">
                                  <a:solidFill>
                                    <a:srgbClr val="FFFF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nary>
                        </m:oMath>
                      </m:oMathPara>
                    </a14:m>
                    <a:endParaRPr lang="en-US" sz="16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5276" y="997765"/>
                    <a:ext cx="288590" cy="400303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93617" t="-103448" r="-91489" b="-1482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6" name="Rectangle 25"/>
            <p:cNvSpPr/>
            <p:nvPr/>
          </p:nvSpPr>
          <p:spPr>
            <a:xfrm>
              <a:off x="8200331" y="4140764"/>
              <a:ext cx="617112" cy="3672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648598" y="3646310"/>
              <a:ext cx="61711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31"/>
                <p:cNvSpPr txBox="1"/>
                <p:nvPr/>
              </p:nvSpPr>
              <p:spPr>
                <a:xfrm>
                  <a:off x="5006990" y="3132171"/>
                  <a:ext cx="963771" cy="42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kern="1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𝑠𝑝</m:t>
                          </m:r>
                        </m:sub>
                      </m:sSub>
                    </m:oMath>
                  </a14:m>
                  <a:r>
                    <a:rPr lang="en-US" sz="2000" kern="12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(s)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990" y="3132171"/>
                  <a:ext cx="963771" cy="423771"/>
                </a:xfrm>
                <a:prstGeom prst="rect">
                  <a:avLst/>
                </a:prstGeom>
                <a:blipFill>
                  <a:blip r:embed="rId14"/>
                  <a:stretch>
                    <a:fillRect t="-5714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32"/>
                <p:cNvSpPr txBox="1"/>
                <p:nvPr/>
              </p:nvSpPr>
              <p:spPr>
                <a:xfrm>
                  <a:off x="6083452" y="3731949"/>
                  <a:ext cx="270316" cy="35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452" y="3731949"/>
                  <a:ext cx="270316" cy="3517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33"/>
                <p:cNvSpPr txBox="1"/>
                <p:nvPr/>
              </p:nvSpPr>
              <p:spPr>
                <a:xfrm>
                  <a:off x="5881105" y="3277650"/>
                  <a:ext cx="270316" cy="351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1105" y="3277650"/>
                  <a:ext cx="270316" cy="3517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7405943" y="3666700"/>
              <a:ext cx="46283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77117" y="3666700"/>
              <a:ext cx="2057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7"/>
                <p:cNvSpPr txBox="1"/>
                <p:nvPr/>
              </p:nvSpPr>
              <p:spPr>
                <a:xfrm>
                  <a:off x="6746174" y="3427972"/>
                  <a:ext cx="7864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6174" y="3427972"/>
                  <a:ext cx="786454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8"/>
                <p:cNvSpPr txBox="1"/>
                <p:nvPr/>
              </p:nvSpPr>
              <p:spPr>
                <a:xfrm>
                  <a:off x="7760026" y="3406154"/>
                  <a:ext cx="7492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0026" y="3406154"/>
                  <a:ext cx="749296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9"/>
                <p:cNvSpPr txBox="1"/>
                <p:nvPr/>
              </p:nvSpPr>
              <p:spPr>
                <a:xfrm>
                  <a:off x="8139147" y="4134624"/>
                  <a:ext cx="743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9147" y="4134624"/>
                  <a:ext cx="743853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/>
            <p:cNvCxnSpPr/>
            <p:nvPr/>
          </p:nvCxnSpPr>
          <p:spPr>
            <a:xfrm>
              <a:off x="10895954" y="3657680"/>
              <a:ext cx="0" cy="64008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8817443" y="4319290"/>
              <a:ext cx="20571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7357295" y="3545647"/>
              <a:ext cx="0" cy="16971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508728" y="3831114"/>
              <a:ext cx="0" cy="57585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740449" y="2476650"/>
              <a:ext cx="61444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10354892" y="2476650"/>
              <a:ext cx="0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773350" y="3643452"/>
              <a:ext cx="3657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50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34523" y="545017"/>
                <a:ext cx="4236416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ffset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=1−0.25=0.75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3" y="545017"/>
                <a:ext cx="4236416" cy="390748"/>
              </a:xfrm>
              <a:prstGeom prst="rect">
                <a:avLst/>
              </a:prstGeom>
              <a:blipFill>
                <a:blip r:embed="rId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4523" y="1264261"/>
                <a:ext cx="6096000" cy="89024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Offset=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0.75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𝑭𝒐𝒓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,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𝒐𝒇𝒇𝒔𝒆𝒕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𝟕𝟓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23" y="1264261"/>
                <a:ext cx="6096000" cy="890244"/>
              </a:xfrm>
              <a:prstGeom prst="rect">
                <a:avLst/>
              </a:prstGeom>
              <a:blipFill>
                <a:blip r:embed="rId3"/>
                <a:stretch>
                  <a:fillRect l="-800" t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49075" y="2620370"/>
            <a:ext cx="5525182" cy="3030802"/>
            <a:chOff x="-151833" y="0"/>
            <a:chExt cx="3886753" cy="14695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2"/>
                <p:cNvSpPr txBox="1"/>
                <p:nvPr/>
              </p:nvSpPr>
              <p:spPr>
                <a:xfrm>
                  <a:off x="867378" y="639724"/>
                  <a:ext cx="446405" cy="19291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0.25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378" y="639724"/>
                  <a:ext cx="446405" cy="19291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3"/>
                <p:cNvSpPr txBox="1"/>
                <p:nvPr/>
              </p:nvSpPr>
              <p:spPr>
                <a:xfrm>
                  <a:off x="1837393" y="1276612"/>
                  <a:ext cx="445770" cy="19291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7393" y="1276612"/>
                  <a:ext cx="445770" cy="19291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1313784" y="0"/>
              <a:ext cx="0" cy="122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311216" y="1218930"/>
              <a:ext cx="20829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5"/>
            <p:cNvSpPr txBox="1"/>
            <p:nvPr/>
          </p:nvSpPr>
          <p:spPr>
            <a:xfrm>
              <a:off x="2643990" y="438676"/>
              <a:ext cx="1090930" cy="1929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=0.75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313785" y="453658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338351" y="762690"/>
              <a:ext cx="1272151" cy="439587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8"/>
                <p:cNvSpPr txBox="1"/>
                <p:nvPr/>
              </p:nvSpPr>
              <p:spPr>
                <a:xfrm>
                  <a:off x="-61619" y="254205"/>
                  <a:ext cx="890270" cy="19291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𝑠𝑒𝑡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𝑝𝑜𝑖𝑛𝑡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1619" y="254205"/>
                  <a:ext cx="890270" cy="192919"/>
                </a:xfrm>
                <a:prstGeom prst="rect">
                  <a:avLst/>
                </a:prstGeom>
                <a:blipFill>
                  <a:blip r:embed="rId6"/>
                  <a:stretch>
                    <a:fillRect r="-288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1313785" y="745444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3"/>
                <p:cNvSpPr txBox="1"/>
                <p:nvPr/>
              </p:nvSpPr>
              <p:spPr>
                <a:xfrm>
                  <a:off x="895066" y="300472"/>
                  <a:ext cx="446405" cy="19291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066" y="300472"/>
                  <a:ext cx="446405" cy="1929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2653548" y="431639"/>
              <a:ext cx="0" cy="32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6"/>
                <p:cNvSpPr txBox="1"/>
                <p:nvPr/>
              </p:nvSpPr>
              <p:spPr>
                <a:xfrm>
                  <a:off x="910565" y="1067616"/>
                  <a:ext cx="446405" cy="20899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65" y="1067616"/>
                  <a:ext cx="446405" cy="208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7"/>
                <p:cNvSpPr txBox="1"/>
                <p:nvPr/>
              </p:nvSpPr>
              <p:spPr>
                <a:xfrm>
                  <a:off x="-151833" y="639724"/>
                  <a:ext cx="1043364" cy="17907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kern="1200" dirty="0" smtClean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𝑖𝑛𝑎𝑙</m:t>
                      </m:r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𝑣𝑎𝑙𝑢𝑒</m:t>
                      </m:r>
                    </m:oMath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1833" y="639724"/>
                  <a:ext cx="1043364" cy="179076"/>
                </a:xfrm>
                <a:prstGeom prst="rect">
                  <a:avLst/>
                </a:prstGeom>
                <a:blipFill>
                  <a:blip r:embed="rId9"/>
                  <a:stretch>
                    <a:fillRect l="-3704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Cloud Callout 21"/>
          <p:cNvSpPr/>
          <p:nvPr/>
        </p:nvSpPr>
        <p:spPr>
          <a:xfrm rot="1782147">
            <a:off x="7079152" y="885273"/>
            <a:ext cx="3657600" cy="2801382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03426" y="1716604"/>
            <a:ext cx="2730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offset in Servo loop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8573" y="189263"/>
                <a:ext cx="6096000" cy="15935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1+ 1∗2∗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3" y="189263"/>
                <a:ext cx="6096000" cy="1593578"/>
              </a:xfrm>
              <a:prstGeom prst="rect">
                <a:avLst/>
              </a:prstGeom>
              <a:blipFill>
                <a:blip r:embed="rId2"/>
                <a:stretch>
                  <a:fillRect l="-900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169" y="1750530"/>
                <a:ext cx="6096000" cy="24638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𝐓𝐢𝐦𝐞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𝐜𝐨𝐧𝐬𝐭𝐚𝐧𝐭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τ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=0.285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=0.285(1−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/0.285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69" y="1750530"/>
                <a:ext cx="6096000" cy="24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976169" y="4052373"/>
            <a:ext cx="294407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Final value of the response: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6169" y="4441069"/>
                <a:ext cx="6096000" cy="18684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0.285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=0.285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Offset=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=1−0.285=0.715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=0.715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𝑭𝒐𝒓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,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𝟐𝟖𝟓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𝒐𝒇𝒇𝒔𝒆𝒕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𝟕𝟏𝟓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69" y="4441069"/>
                <a:ext cx="6096000" cy="1868460"/>
              </a:xfrm>
              <a:prstGeom prst="rect">
                <a:avLst/>
              </a:prstGeom>
              <a:blipFill>
                <a:blip r:embed="rId4"/>
                <a:stretch>
                  <a:fillRect l="-800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114197" y="3493827"/>
            <a:ext cx="5677469" cy="2639803"/>
            <a:chOff x="-380632" y="0"/>
            <a:chExt cx="4219208" cy="15525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2"/>
                <p:cNvSpPr txBox="1"/>
                <p:nvPr/>
              </p:nvSpPr>
              <p:spPr>
                <a:xfrm>
                  <a:off x="804395" y="606849"/>
                  <a:ext cx="446405" cy="235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0.285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95" y="606849"/>
                  <a:ext cx="446405" cy="235471"/>
                </a:xfrm>
                <a:prstGeom prst="rect">
                  <a:avLst/>
                </a:prstGeom>
                <a:blipFill>
                  <a:blip r:embed="rId5"/>
                  <a:stretch>
                    <a:fillRect r="-23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3"/>
                <p:cNvSpPr txBox="1"/>
                <p:nvPr/>
              </p:nvSpPr>
              <p:spPr>
                <a:xfrm>
                  <a:off x="1783233" y="1297419"/>
                  <a:ext cx="446405" cy="25509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3233" y="1297419"/>
                  <a:ext cx="446405" cy="2550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/>
            <p:cNvCxnSpPr/>
            <p:nvPr/>
          </p:nvCxnSpPr>
          <p:spPr>
            <a:xfrm flipV="1">
              <a:off x="1313784" y="0"/>
              <a:ext cx="0" cy="122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311216" y="1218930"/>
              <a:ext cx="13446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6"/>
            <p:cNvSpPr txBox="1"/>
            <p:nvPr/>
          </p:nvSpPr>
          <p:spPr>
            <a:xfrm>
              <a:off x="2644141" y="438676"/>
              <a:ext cx="1194435" cy="4120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 0.715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1313785" y="453658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338351" y="762690"/>
              <a:ext cx="1272151" cy="439587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9"/>
                <p:cNvSpPr txBox="1"/>
                <p:nvPr/>
              </p:nvSpPr>
              <p:spPr>
                <a:xfrm>
                  <a:off x="-113682" y="280453"/>
                  <a:ext cx="890270" cy="235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𝑠𝑒𝑡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𝑝𝑜𝑖𝑛𝑡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682" y="280453"/>
                  <a:ext cx="890270" cy="235471"/>
                </a:xfrm>
                <a:prstGeom prst="rect">
                  <a:avLst/>
                </a:prstGeom>
                <a:blipFill>
                  <a:blip r:embed="rId7"/>
                  <a:stretch>
                    <a:fillRect r="-9184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 flipH="1">
              <a:off x="1313785" y="745444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1"/>
                <p:cNvSpPr txBox="1"/>
                <p:nvPr/>
              </p:nvSpPr>
              <p:spPr>
                <a:xfrm>
                  <a:off x="895101" y="300472"/>
                  <a:ext cx="446405" cy="235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101" y="300472"/>
                  <a:ext cx="446405" cy="23547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>
              <a:off x="2653548" y="431639"/>
              <a:ext cx="0" cy="32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3"/>
                <p:cNvSpPr txBox="1"/>
                <p:nvPr/>
              </p:nvSpPr>
              <p:spPr>
                <a:xfrm>
                  <a:off x="910601" y="1067616"/>
                  <a:ext cx="446405" cy="25509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01" y="1067616"/>
                  <a:ext cx="446405" cy="2550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4"/>
                <p:cNvSpPr txBox="1"/>
                <p:nvPr/>
              </p:nvSpPr>
              <p:spPr>
                <a:xfrm>
                  <a:off x="-380632" y="593639"/>
                  <a:ext cx="1157219" cy="235471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kern="1200" dirty="0" smtClean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𝑖𝑛𝑎𝑙</m:t>
                      </m:r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i="1" kern="1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𝑣𝑎𝑙𝑢𝑒</m:t>
                      </m:r>
                    </m:oMath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0632" y="593639"/>
                  <a:ext cx="1157219" cy="235471"/>
                </a:xfrm>
                <a:prstGeom prst="rect">
                  <a:avLst/>
                </a:prstGeom>
                <a:blipFill>
                  <a:blip r:embed="rId10"/>
                  <a:stretch>
                    <a:fillRect l="-3529" t="-9231" b="-1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72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2221" y="189262"/>
                <a:ext cx="6096000" cy="15935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1+ 2∗2∗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1" y="189262"/>
                <a:ext cx="6096000" cy="1593578"/>
              </a:xfrm>
              <a:prstGeom prst="rect">
                <a:avLst/>
              </a:prstGeom>
              <a:blipFill>
                <a:blip r:embed="rId2"/>
                <a:stretch>
                  <a:fillRect l="-800" t="-1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8448" y="1777823"/>
                <a:ext cx="6096000" cy="2161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𝐓𝐢𝐦𝐞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𝐜𝐨𝐧𝐬𝐭𝐚𝐧𝐭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τ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=0.15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=0.3 (1−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/0.15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8" y="1777823"/>
                <a:ext cx="6096000" cy="2161554"/>
              </a:xfrm>
              <a:prstGeom prst="rect">
                <a:avLst/>
              </a:prstGeom>
              <a:blipFill>
                <a:blip r:embed="rId3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48" y="4081440"/>
                <a:ext cx="6096000" cy="22614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Final value of the response: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→0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∗[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0.15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] 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=0.3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Offset=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=1−0.3=0.7</m:t>
                    </m:r>
                  </m:oMath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𝑜𝑓𝑓𝑠𝑒𝑡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∴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𝑭𝒐𝒓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,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𝝉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𝟏𝟓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,       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𝒐𝒇𝒇𝒔𝒆𝒕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m:oMathPara>
                </a14:m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8" y="4081440"/>
                <a:ext cx="6096000" cy="2261453"/>
              </a:xfrm>
              <a:prstGeom prst="rect">
                <a:avLst/>
              </a:prstGeom>
              <a:blipFill>
                <a:blip r:embed="rId4"/>
                <a:stretch>
                  <a:fillRect l="-80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896320" y="3480179"/>
            <a:ext cx="5457480" cy="2525068"/>
            <a:chOff x="-204683" y="0"/>
            <a:chExt cx="3904207" cy="15113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5"/>
                <p:cNvSpPr txBox="1"/>
                <p:nvPr/>
              </p:nvSpPr>
              <p:spPr>
                <a:xfrm>
                  <a:off x="804395" y="606849"/>
                  <a:ext cx="446405" cy="2210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0.15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395" y="606849"/>
                  <a:ext cx="446405" cy="2210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16"/>
                <p:cNvSpPr txBox="1"/>
                <p:nvPr/>
              </p:nvSpPr>
              <p:spPr>
                <a:xfrm>
                  <a:off x="1751223" y="1271834"/>
                  <a:ext cx="446405" cy="2394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oMath>
                    </m:oMathPara>
                  </a14:m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1223" y="1271834"/>
                  <a:ext cx="446405" cy="2394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/>
            <p:nvPr/>
          </p:nvCxnSpPr>
          <p:spPr>
            <a:xfrm flipV="1">
              <a:off x="1313784" y="0"/>
              <a:ext cx="0" cy="122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311216" y="1202277"/>
              <a:ext cx="21645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9"/>
            <p:cNvSpPr txBox="1"/>
            <p:nvPr/>
          </p:nvSpPr>
          <p:spPr>
            <a:xfrm>
              <a:off x="2644154" y="438943"/>
              <a:ext cx="1055370" cy="2210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Offset = 0.7</a:t>
              </a:r>
              <a:endPara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313785" y="453658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338351" y="762690"/>
              <a:ext cx="1272151" cy="439587"/>
            </a:xfrm>
            <a:custGeom>
              <a:avLst/>
              <a:gdLst>
                <a:gd name="connsiteX0" fmla="*/ 0 w 969540"/>
                <a:gd name="connsiteY0" fmla="*/ 539503 h 539503"/>
                <a:gd name="connsiteX1" fmla="*/ 303268 w 969540"/>
                <a:gd name="connsiteY1" fmla="*/ 176500 h 539503"/>
                <a:gd name="connsiteX2" fmla="*/ 601942 w 969540"/>
                <a:gd name="connsiteY2" fmla="*/ 24865 h 539503"/>
                <a:gd name="connsiteX3" fmla="*/ 969540 w 969540"/>
                <a:gd name="connsiteY3" fmla="*/ 1891 h 53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540" h="539503">
                  <a:moveTo>
                    <a:pt x="0" y="539503"/>
                  </a:moveTo>
                  <a:cubicBezTo>
                    <a:pt x="101472" y="400888"/>
                    <a:pt x="202944" y="262273"/>
                    <a:pt x="303268" y="176500"/>
                  </a:cubicBezTo>
                  <a:cubicBezTo>
                    <a:pt x="403592" y="90727"/>
                    <a:pt x="490897" y="53967"/>
                    <a:pt x="601942" y="24865"/>
                  </a:cubicBezTo>
                  <a:cubicBezTo>
                    <a:pt x="712987" y="-4237"/>
                    <a:pt x="841263" y="-1173"/>
                    <a:pt x="969540" y="18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22"/>
                <p:cNvSpPr txBox="1"/>
                <p:nvPr/>
              </p:nvSpPr>
              <p:spPr>
                <a:xfrm>
                  <a:off x="-150874" y="306878"/>
                  <a:ext cx="890270" cy="2210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𝑠𝑒𝑡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𝑝𝑜𝑖𝑛𝑡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0874" y="306878"/>
                  <a:ext cx="890270" cy="221053"/>
                </a:xfrm>
                <a:prstGeom prst="rect">
                  <a:avLst/>
                </a:prstGeom>
                <a:blipFill>
                  <a:blip r:embed="rId7"/>
                  <a:stretch>
                    <a:fillRect r="-4902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/>
            <p:cNvCxnSpPr/>
            <p:nvPr/>
          </p:nvCxnSpPr>
          <p:spPr>
            <a:xfrm flipH="1">
              <a:off x="1313785" y="745444"/>
              <a:ext cx="1190077" cy="0"/>
            </a:xfrm>
            <a:prstGeom prst="line">
              <a:avLst/>
            </a:prstGeom>
            <a:ln w="9525">
              <a:prstDash val="lgDashDot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24"/>
                <p:cNvSpPr txBox="1"/>
                <p:nvPr/>
              </p:nvSpPr>
              <p:spPr>
                <a:xfrm>
                  <a:off x="895101" y="300472"/>
                  <a:ext cx="446405" cy="2210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101" y="300472"/>
                  <a:ext cx="446405" cy="2210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2653548" y="431639"/>
              <a:ext cx="0" cy="32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26"/>
                <p:cNvSpPr txBox="1"/>
                <p:nvPr/>
              </p:nvSpPr>
              <p:spPr>
                <a:xfrm>
                  <a:off x="910601" y="1067616"/>
                  <a:ext cx="446405" cy="2210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601" y="1067616"/>
                  <a:ext cx="446405" cy="22105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27"/>
                <p:cNvSpPr txBox="1"/>
                <p:nvPr/>
              </p:nvSpPr>
              <p:spPr>
                <a:xfrm>
                  <a:off x="-204683" y="595116"/>
                  <a:ext cx="890270" cy="221053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𝑓𝑖𝑛𝑎𝑙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</m:t>
                        </m:r>
                        <m:r>
                          <a:rPr lang="en-US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𝑣𝑎𝑙𝑢𝑒</m:t>
                        </m:r>
                      </m:oMath>
                    </m:oMathPara>
                  </a14:m>
                  <a:endPara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4683" y="595116"/>
                  <a:ext cx="890270" cy="221053"/>
                </a:xfrm>
                <a:prstGeom prst="rect">
                  <a:avLst/>
                </a:prstGeom>
                <a:blipFill>
                  <a:blip r:embed="rId10"/>
                  <a:stretch>
                    <a:fillRect l="-1471" r="-1176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06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CEC5-4AF1-4231-8679-6B610D32C3E2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992351"/>
                  </p:ext>
                </p:extLst>
              </p:nvPr>
            </p:nvGraphicFramePr>
            <p:xfrm>
              <a:off x="2838735" y="1187354"/>
              <a:ext cx="4057726" cy="200599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1361878">
                      <a:extLst>
                        <a:ext uri="{9D8B030D-6E8A-4147-A177-3AD203B41FA5}">
                          <a16:colId xmlns:a16="http://schemas.microsoft.com/office/drawing/2014/main" val="246025136"/>
                        </a:ext>
                      </a:extLst>
                    </a:gridCol>
                    <a:gridCol w="1385599">
                      <a:extLst>
                        <a:ext uri="{9D8B030D-6E8A-4147-A177-3AD203B41FA5}">
                          <a16:colId xmlns:a16="http://schemas.microsoft.com/office/drawing/2014/main" val="1581370852"/>
                        </a:ext>
                      </a:extLst>
                    </a:gridCol>
                    <a:gridCol w="1310249">
                      <a:extLst>
                        <a:ext uri="{9D8B030D-6E8A-4147-A177-3AD203B41FA5}">
                          <a16:colId xmlns:a16="http://schemas.microsoft.com/office/drawing/2014/main" val="1856303056"/>
                        </a:ext>
                      </a:extLst>
                    </a:gridCol>
                  </a:tblGrid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𝝉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𝒐𝒇𝒇𝒔𝒆𝒕</m:t>
                                </m:r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6871036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53810869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0.285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0.715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18528808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93304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992351"/>
                  </p:ext>
                </p:extLst>
              </p:nvPr>
            </p:nvGraphicFramePr>
            <p:xfrm>
              <a:off x="2838735" y="1187354"/>
              <a:ext cx="4057726" cy="2005992"/>
            </p:xfrm>
            <a:graphic>
              <a:graphicData uri="http://schemas.openxmlformats.org/drawingml/2006/table">
                <a:tbl>
                  <a:tblPr firstRow="1" firstCol="1" bandRow="1">
                    <a:tableStyleId>{6E25E649-3F16-4E02-A733-19D2CDBF48F0}</a:tableStyleId>
                  </a:tblPr>
                  <a:tblGrid>
                    <a:gridCol w="1361878">
                      <a:extLst>
                        <a:ext uri="{9D8B030D-6E8A-4147-A177-3AD203B41FA5}">
                          <a16:colId xmlns:a16="http://schemas.microsoft.com/office/drawing/2014/main" val="246025136"/>
                        </a:ext>
                      </a:extLst>
                    </a:gridCol>
                    <a:gridCol w="1385599">
                      <a:extLst>
                        <a:ext uri="{9D8B030D-6E8A-4147-A177-3AD203B41FA5}">
                          <a16:colId xmlns:a16="http://schemas.microsoft.com/office/drawing/2014/main" val="1581370852"/>
                        </a:ext>
                      </a:extLst>
                    </a:gridCol>
                    <a:gridCol w="1310249">
                      <a:extLst>
                        <a:ext uri="{9D8B030D-6E8A-4147-A177-3AD203B41FA5}">
                          <a16:colId xmlns:a16="http://schemas.microsoft.com/office/drawing/2014/main" val="1856303056"/>
                        </a:ext>
                      </a:extLst>
                    </a:gridCol>
                  </a:tblGrid>
                  <a:tr h="50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t="-2410" r="-19866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246" t="-2410" r="-9517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0233" t="-2410" r="-930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871036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53810869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0.285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0.715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18528808"/>
                      </a:ext>
                    </a:extLst>
                  </a:tr>
                  <a:tr h="501498"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0.15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0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0.7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93304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25338" y="3814802"/>
                <a:ext cx="2165445" cy="1979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Also we notice that: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∝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𝑓𝑓𝑠𝑒𝑡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∝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338" y="3814802"/>
                <a:ext cx="2165445" cy="1979773"/>
              </a:xfrm>
              <a:prstGeom prst="rect">
                <a:avLst/>
              </a:prstGeom>
              <a:blipFill>
                <a:blip r:embed="rId3"/>
                <a:stretch>
                  <a:fillRect l="-2535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8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746</Words>
  <Application>Microsoft Office PowerPoint</Application>
  <PresentationFormat>Widescreen</PresentationFormat>
  <Paragraphs>498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harith</dc:creator>
  <cp:lastModifiedBy>harith</cp:lastModifiedBy>
  <cp:revision>101</cp:revision>
  <dcterms:created xsi:type="dcterms:W3CDTF">2020-05-10T21:57:25Z</dcterms:created>
  <dcterms:modified xsi:type="dcterms:W3CDTF">2020-05-20T20:27:24Z</dcterms:modified>
</cp:coreProperties>
</file>